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618" r:id="rId2"/>
    <p:sldId id="619" r:id="rId3"/>
    <p:sldId id="615" r:id="rId4"/>
    <p:sldId id="616" r:id="rId5"/>
    <p:sldId id="617" r:id="rId6"/>
    <p:sldId id="260" r:id="rId7"/>
    <p:sldId id="261" r:id="rId8"/>
    <p:sldId id="262" r:id="rId9"/>
    <p:sldId id="265" r:id="rId10"/>
    <p:sldId id="266" r:id="rId11"/>
    <p:sldId id="333" r:id="rId12"/>
    <p:sldId id="258" r:id="rId13"/>
    <p:sldId id="334" r:id="rId14"/>
    <p:sldId id="335" r:id="rId15"/>
    <p:sldId id="336" r:id="rId16"/>
    <p:sldId id="337" r:id="rId17"/>
    <p:sldId id="338" r:id="rId18"/>
    <p:sldId id="339" r:id="rId19"/>
    <p:sldId id="607" r:id="rId20"/>
    <p:sldId id="267" r:id="rId21"/>
    <p:sldId id="268" r:id="rId22"/>
    <p:sldId id="269" r:id="rId23"/>
    <p:sldId id="606" r:id="rId24"/>
    <p:sldId id="270" r:id="rId25"/>
    <p:sldId id="271" r:id="rId26"/>
    <p:sldId id="282" r:id="rId27"/>
    <p:sldId id="272" r:id="rId28"/>
    <p:sldId id="283" r:id="rId29"/>
    <p:sldId id="284" r:id="rId30"/>
    <p:sldId id="273" r:id="rId31"/>
    <p:sldId id="274" r:id="rId32"/>
    <p:sldId id="275" r:id="rId33"/>
    <p:sldId id="594" r:id="rId34"/>
    <p:sldId id="276" r:id="rId35"/>
    <p:sldId id="277" r:id="rId36"/>
    <p:sldId id="278" r:id="rId37"/>
    <p:sldId id="628" r:id="rId38"/>
    <p:sldId id="625" r:id="rId39"/>
    <p:sldId id="627" r:id="rId40"/>
    <p:sldId id="626"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raddha Nahar" initials="SN" lastIdx="1" clrIdx="0">
    <p:extLst>
      <p:ext uri="{19B8F6BF-5375-455C-9EA6-DF929625EA0E}">
        <p15:presenceInfo xmlns:p15="http://schemas.microsoft.com/office/powerpoint/2012/main" userId="5f51f2723fa6eed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47" autoAdjust="0"/>
    <p:restoredTop sz="89346" autoAdjust="0"/>
  </p:normalViewPr>
  <p:slideViewPr>
    <p:cSldViewPr>
      <p:cViewPr varScale="1">
        <p:scale>
          <a:sx n="69" d="100"/>
          <a:sy n="69" d="100"/>
        </p:scale>
        <p:origin x="1459" y="77"/>
      </p:cViewPr>
      <p:guideLst>
        <p:guide orient="horz" pos="2160"/>
        <p:guide pos="2880"/>
      </p:guideLst>
    </p:cSldViewPr>
  </p:slideViewPr>
  <p:outlineViewPr>
    <p:cViewPr>
      <p:scale>
        <a:sx n="33" d="100"/>
        <a:sy n="33" d="100"/>
      </p:scale>
      <p:origin x="0" y="47172"/>
    </p:cViewPr>
  </p:outlineViewPr>
  <p:notesTextViewPr>
    <p:cViewPr>
      <p:scale>
        <a:sx n="1" d="1"/>
        <a:sy n="1" d="1"/>
      </p:scale>
      <p:origin x="0" y="0"/>
    </p:cViewPr>
  </p:notesTextViewPr>
  <p:sorterViewPr>
    <p:cViewPr>
      <p:scale>
        <a:sx n="100" d="100"/>
        <a:sy n="100" d="100"/>
      </p:scale>
      <p:origin x="0" y="-78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39FC6C-6FC3-4376-86F2-4269F194EDE3}"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IN"/>
        </a:p>
      </dgm:t>
    </dgm:pt>
    <dgm:pt modelId="{658294FC-6FF2-4486-A58D-51E8FF68901A}">
      <dgm:prSet custT="1"/>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n-IN" sz="2400" dirty="0"/>
            <a:t>The Irrigants facilitate removal of microorganisms, tissue remnants, and dentin chips from the root canal through a flushing mechanism. </a:t>
          </a:r>
        </a:p>
      </dgm:t>
    </dgm:pt>
    <dgm:pt modelId="{6B1CD9B1-776E-45EA-84F3-DD9DBA684C97}" type="parTrans" cxnId="{7438C31B-3828-4914-8C40-BAC7EC35FAA7}">
      <dgm:prSet/>
      <dgm:spPr/>
      <dgm:t>
        <a:bodyPr/>
        <a:lstStyle/>
        <a:p>
          <a:endParaRPr lang="en-IN" sz="2400"/>
        </a:p>
      </dgm:t>
    </dgm:pt>
    <dgm:pt modelId="{94F0610E-9D95-452D-9FBE-5E2CD1CDB70E}" type="sibTrans" cxnId="{7438C31B-3828-4914-8C40-BAC7EC35FAA7}">
      <dgm:prSet/>
      <dgm:spPr/>
      <dgm:t>
        <a:bodyPr/>
        <a:lstStyle/>
        <a:p>
          <a:endParaRPr lang="en-IN" sz="2400"/>
        </a:p>
      </dgm:t>
    </dgm:pt>
    <dgm:pt modelId="{20F3DC69-6E52-4DDA-A1F2-06AABF468250}">
      <dgm:prSet custT="1"/>
      <dgm:spPr/>
      <dgm:t>
        <a:bodyPr/>
        <a:lstStyle/>
        <a:p>
          <a:pPr rtl="0"/>
          <a:endParaRPr lang="en-IN" sz="2400" dirty="0"/>
        </a:p>
      </dgm:t>
    </dgm:pt>
    <dgm:pt modelId="{AD129D5E-BEBA-4F43-ABE2-05D62E343292}" type="parTrans" cxnId="{437B4A07-BB23-4552-999A-6B01088FCD2A}">
      <dgm:prSet/>
      <dgm:spPr/>
      <dgm:t>
        <a:bodyPr/>
        <a:lstStyle/>
        <a:p>
          <a:endParaRPr lang="en-IN" sz="2400"/>
        </a:p>
      </dgm:t>
    </dgm:pt>
    <dgm:pt modelId="{8493B484-3B95-4B7F-9A67-8986877B07BC}" type="sibTrans" cxnId="{437B4A07-BB23-4552-999A-6B01088FCD2A}">
      <dgm:prSet/>
      <dgm:spPr/>
      <dgm:t>
        <a:bodyPr/>
        <a:lstStyle/>
        <a:p>
          <a:endParaRPr lang="en-IN" sz="2400"/>
        </a:p>
      </dgm:t>
    </dgm:pt>
    <dgm:pt modelId="{455E7318-DD2A-4632-9A65-4D738BD922FB}">
      <dgm:prSet custT="1"/>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n-IN" sz="2400" dirty="0"/>
            <a:t>Irrigants can also help prevent packing of the hard and soft tissue in the apical root canal and extrusion of infected material into the periapical area. </a:t>
          </a:r>
        </a:p>
        <a:p>
          <a:pPr marL="0" marR="0" indent="0" defTabSz="914400" rtl="0" eaLnBrk="1" fontAlgn="auto" latinLnBrk="0" hangingPunct="1">
            <a:lnSpc>
              <a:spcPct val="100000"/>
            </a:lnSpc>
            <a:spcBef>
              <a:spcPts val="0"/>
            </a:spcBef>
            <a:spcAft>
              <a:spcPts val="0"/>
            </a:spcAft>
            <a:buClrTx/>
            <a:buSzTx/>
            <a:buFontTx/>
            <a:buNone/>
            <a:tabLst/>
            <a:defRPr/>
          </a:pPr>
          <a:endParaRPr lang="en-IN" sz="2400" dirty="0"/>
        </a:p>
      </dgm:t>
    </dgm:pt>
    <dgm:pt modelId="{A1242385-7A9C-4AD6-B63A-D14911FBACA7}" type="parTrans" cxnId="{3DFB6CC9-2537-455F-BA67-4C47B39CEA60}">
      <dgm:prSet/>
      <dgm:spPr/>
      <dgm:t>
        <a:bodyPr/>
        <a:lstStyle/>
        <a:p>
          <a:endParaRPr lang="en-IN" sz="2400"/>
        </a:p>
      </dgm:t>
    </dgm:pt>
    <dgm:pt modelId="{A7DCAD5F-91FC-439B-B17B-C8BD72EEB46C}" type="sibTrans" cxnId="{3DFB6CC9-2537-455F-BA67-4C47B39CEA60}">
      <dgm:prSet/>
      <dgm:spPr/>
      <dgm:t>
        <a:bodyPr/>
        <a:lstStyle/>
        <a:p>
          <a:endParaRPr lang="en-IN" sz="2400"/>
        </a:p>
      </dgm:t>
    </dgm:pt>
    <dgm:pt modelId="{94B12E01-1112-41B3-8FE7-6502C97E690E}" type="pres">
      <dgm:prSet presAssocID="{7939FC6C-6FC3-4376-86F2-4269F194EDE3}" presName="linear" presStyleCnt="0">
        <dgm:presLayoutVars>
          <dgm:animLvl val="lvl"/>
          <dgm:resizeHandles val="exact"/>
        </dgm:presLayoutVars>
      </dgm:prSet>
      <dgm:spPr/>
    </dgm:pt>
    <dgm:pt modelId="{535FDABC-46E5-4C29-AC86-4A7686121CBB}" type="pres">
      <dgm:prSet presAssocID="{658294FC-6FF2-4486-A58D-51E8FF68901A}" presName="parentText" presStyleLbl="node1" presStyleIdx="0" presStyleCnt="2">
        <dgm:presLayoutVars>
          <dgm:chMax val="0"/>
          <dgm:bulletEnabled val="1"/>
        </dgm:presLayoutVars>
      </dgm:prSet>
      <dgm:spPr/>
    </dgm:pt>
    <dgm:pt modelId="{07316D45-E89A-4B36-8C32-F12947D6197F}" type="pres">
      <dgm:prSet presAssocID="{94F0610E-9D95-452D-9FBE-5E2CD1CDB70E}" presName="spacer" presStyleCnt="0"/>
      <dgm:spPr/>
    </dgm:pt>
    <dgm:pt modelId="{F672F678-5E38-4E05-B342-60FCE79177AB}" type="pres">
      <dgm:prSet presAssocID="{455E7318-DD2A-4632-9A65-4D738BD922FB}" presName="parentText" presStyleLbl="node1" presStyleIdx="1" presStyleCnt="2">
        <dgm:presLayoutVars>
          <dgm:chMax val="0"/>
          <dgm:bulletEnabled val="1"/>
        </dgm:presLayoutVars>
      </dgm:prSet>
      <dgm:spPr/>
    </dgm:pt>
    <dgm:pt modelId="{AC3D3120-2F85-4FAB-B00C-BB63E3825B30}" type="pres">
      <dgm:prSet presAssocID="{455E7318-DD2A-4632-9A65-4D738BD922FB}" presName="childText" presStyleLbl="revTx" presStyleIdx="0" presStyleCnt="1">
        <dgm:presLayoutVars>
          <dgm:bulletEnabled val="1"/>
        </dgm:presLayoutVars>
      </dgm:prSet>
      <dgm:spPr/>
    </dgm:pt>
  </dgm:ptLst>
  <dgm:cxnLst>
    <dgm:cxn modelId="{32D3C300-854D-4B87-BC67-1A2DD38D71E6}" type="presOf" srcId="{7939FC6C-6FC3-4376-86F2-4269F194EDE3}" destId="{94B12E01-1112-41B3-8FE7-6502C97E690E}" srcOrd="0" destOrd="0" presId="urn:microsoft.com/office/officeart/2005/8/layout/vList2"/>
    <dgm:cxn modelId="{437B4A07-BB23-4552-999A-6B01088FCD2A}" srcId="{455E7318-DD2A-4632-9A65-4D738BD922FB}" destId="{20F3DC69-6E52-4DDA-A1F2-06AABF468250}" srcOrd="0" destOrd="0" parTransId="{AD129D5E-BEBA-4F43-ABE2-05D62E343292}" sibTransId="{8493B484-3B95-4B7F-9A67-8986877B07BC}"/>
    <dgm:cxn modelId="{30788B0A-9397-48C4-A3EF-B10A7274E77A}" type="presOf" srcId="{658294FC-6FF2-4486-A58D-51E8FF68901A}" destId="{535FDABC-46E5-4C29-AC86-4A7686121CBB}" srcOrd="0" destOrd="0" presId="urn:microsoft.com/office/officeart/2005/8/layout/vList2"/>
    <dgm:cxn modelId="{7438C31B-3828-4914-8C40-BAC7EC35FAA7}" srcId="{7939FC6C-6FC3-4376-86F2-4269F194EDE3}" destId="{658294FC-6FF2-4486-A58D-51E8FF68901A}" srcOrd="0" destOrd="0" parTransId="{6B1CD9B1-776E-45EA-84F3-DD9DBA684C97}" sibTransId="{94F0610E-9D95-452D-9FBE-5E2CD1CDB70E}"/>
    <dgm:cxn modelId="{7D64A961-D836-4875-B2EE-40E42E918216}" type="presOf" srcId="{455E7318-DD2A-4632-9A65-4D738BD922FB}" destId="{F672F678-5E38-4E05-B342-60FCE79177AB}" srcOrd="0" destOrd="0" presId="urn:microsoft.com/office/officeart/2005/8/layout/vList2"/>
    <dgm:cxn modelId="{24D42ABE-736E-4518-B270-0C44BEE79DDA}" type="presOf" srcId="{20F3DC69-6E52-4DDA-A1F2-06AABF468250}" destId="{AC3D3120-2F85-4FAB-B00C-BB63E3825B30}" srcOrd="0" destOrd="0" presId="urn:microsoft.com/office/officeart/2005/8/layout/vList2"/>
    <dgm:cxn modelId="{3DFB6CC9-2537-455F-BA67-4C47B39CEA60}" srcId="{7939FC6C-6FC3-4376-86F2-4269F194EDE3}" destId="{455E7318-DD2A-4632-9A65-4D738BD922FB}" srcOrd="1" destOrd="0" parTransId="{A1242385-7A9C-4AD6-B63A-D14911FBACA7}" sibTransId="{A7DCAD5F-91FC-439B-B17B-C8BD72EEB46C}"/>
    <dgm:cxn modelId="{50D21BFE-3351-47C6-9045-C52A714ACF74}" type="presParOf" srcId="{94B12E01-1112-41B3-8FE7-6502C97E690E}" destId="{535FDABC-46E5-4C29-AC86-4A7686121CBB}" srcOrd="0" destOrd="0" presId="urn:microsoft.com/office/officeart/2005/8/layout/vList2"/>
    <dgm:cxn modelId="{E7495E7B-7F38-4A20-B578-24AB40A6892C}" type="presParOf" srcId="{94B12E01-1112-41B3-8FE7-6502C97E690E}" destId="{07316D45-E89A-4B36-8C32-F12947D6197F}" srcOrd="1" destOrd="0" presId="urn:microsoft.com/office/officeart/2005/8/layout/vList2"/>
    <dgm:cxn modelId="{8B3BB700-9142-4D2C-A12F-597699F99648}" type="presParOf" srcId="{94B12E01-1112-41B3-8FE7-6502C97E690E}" destId="{F672F678-5E38-4E05-B342-60FCE79177AB}" srcOrd="2" destOrd="0" presId="urn:microsoft.com/office/officeart/2005/8/layout/vList2"/>
    <dgm:cxn modelId="{D2BBE5AA-530A-4603-832B-8E0E9031F89C}" type="presParOf" srcId="{94B12E01-1112-41B3-8FE7-6502C97E690E}" destId="{AC3D3120-2F85-4FAB-B00C-BB63E3825B30}"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C648FFC-1553-4EC0-B101-90CE823DAFBB}" type="doc">
      <dgm:prSet loTypeId="urn:microsoft.com/office/officeart/2005/8/layout/hProcess9" loCatId="process" qsTypeId="urn:microsoft.com/office/officeart/2005/8/quickstyle/simple1" qsCatId="simple" csTypeId="urn:microsoft.com/office/officeart/2005/8/colors/colorful3" csCatId="colorful"/>
      <dgm:spPr/>
      <dgm:t>
        <a:bodyPr/>
        <a:lstStyle/>
        <a:p>
          <a:endParaRPr lang="en-IN"/>
        </a:p>
      </dgm:t>
    </dgm:pt>
    <dgm:pt modelId="{5E50E89C-4601-40A9-B492-15D4D6C33B69}">
      <dgm:prSet custT="1"/>
      <dgm:spPr/>
      <dgm:t>
        <a:bodyPr/>
        <a:lstStyle/>
        <a:p>
          <a:pPr rtl="0"/>
          <a:r>
            <a:rPr lang="en-IN" sz="1600"/>
            <a:t>Commonly used irrigating solution.</a:t>
          </a:r>
        </a:p>
      </dgm:t>
    </dgm:pt>
    <dgm:pt modelId="{B0E7CCBA-F656-4AEF-A688-02FA1ECBEB45}" type="parTrans" cxnId="{0829BFF7-8E23-4289-91C0-1DFF95D53769}">
      <dgm:prSet/>
      <dgm:spPr/>
      <dgm:t>
        <a:bodyPr/>
        <a:lstStyle/>
        <a:p>
          <a:endParaRPr lang="en-IN" sz="1600"/>
        </a:p>
      </dgm:t>
    </dgm:pt>
    <dgm:pt modelId="{F57547C3-0215-4DE1-B8D7-54DB43205DD6}" type="sibTrans" cxnId="{0829BFF7-8E23-4289-91C0-1DFF95D53769}">
      <dgm:prSet/>
      <dgm:spPr/>
      <dgm:t>
        <a:bodyPr/>
        <a:lstStyle/>
        <a:p>
          <a:endParaRPr lang="en-IN" sz="1600"/>
        </a:p>
      </dgm:t>
    </dgm:pt>
    <dgm:pt modelId="{DC537C8F-4E02-44C9-B69A-9B3761C8AC6A}">
      <dgm:prSet custT="1"/>
      <dgm:spPr/>
      <dgm:t>
        <a:bodyPr/>
        <a:lstStyle/>
        <a:p>
          <a:pPr rtl="0"/>
          <a:r>
            <a:rPr lang="en-IN" sz="1600"/>
            <a:t>Antibacterial agent.</a:t>
          </a:r>
        </a:p>
      </dgm:t>
    </dgm:pt>
    <dgm:pt modelId="{84B25912-4BC2-46CE-B31C-11DA6276F90C}" type="parTrans" cxnId="{ACDDDD12-3510-4067-BE23-F4EA1B3A5EAE}">
      <dgm:prSet/>
      <dgm:spPr/>
      <dgm:t>
        <a:bodyPr/>
        <a:lstStyle/>
        <a:p>
          <a:endParaRPr lang="en-IN" sz="1600"/>
        </a:p>
      </dgm:t>
    </dgm:pt>
    <dgm:pt modelId="{475DA95F-A6AB-4D7D-9DD5-355F06167F94}" type="sibTrans" cxnId="{ACDDDD12-3510-4067-BE23-F4EA1B3A5EAE}">
      <dgm:prSet/>
      <dgm:spPr/>
      <dgm:t>
        <a:bodyPr/>
        <a:lstStyle/>
        <a:p>
          <a:endParaRPr lang="en-IN" sz="1600"/>
        </a:p>
      </dgm:t>
    </dgm:pt>
    <dgm:pt modelId="{FD02EBDF-01F0-4017-B586-EEAE6A9CBEFD}">
      <dgm:prSet custT="1"/>
      <dgm:spPr/>
      <dgm:t>
        <a:bodyPr/>
        <a:lstStyle/>
        <a:p>
          <a:pPr rtl="0"/>
          <a:r>
            <a:rPr lang="en-IN" sz="1600"/>
            <a:t>Dissolving necrotic tissue, vital pulp tissue, organic component of dentin and biofilms.</a:t>
          </a:r>
        </a:p>
      </dgm:t>
    </dgm:pt>
    <dgm:pt modelId="{5A9D7E81-2985-41DC-A3F0-C7DE9F365DDB}" type="parTrans" cxnId="{AAFD5EC0-BE50-460E-A5CE-62D4F3362BE5}">
      <dgm:prSet/>
      <dgm:spPr/>
      <dgm:t>
        <a:bodyPr/>
        <a:lstStyle/>
        <a:p>
          <a:endParaRPr lang="en-IN" sz="1600"/>
        </a:p>
      </dgm:t>
    </dgm:pt>
    <dgm:pt modelId="{2DE82554-A7E3-459F-9BD3-9CE0221EB848}" type="sibTrans" cxnId="{AAFD5EC0-BE50-460E-A5CE-62D4F3362BE5}">
      <dgm:prSet/>
      <dgm:spPr/>
      <dgm:t>
        <a:bodyPr/>
        <a:lstStyle/>
        <a:p>
          <a:endParaRPr lang="en-IN" sz="1600"/>
        </a:p>
      </dgm:t>
    </dgm:pt>
    <dgm:pt modelId="{470EE06E-DA6A-492D-B587-A870F1DA62D7}">
      <dgm:prSet custT="1"/>
      <dgm:spPr/>
      <dgm:t>
        <a:bodyPr/>
        <a:lstStyle/>
        <a:p>
          <a:pPr rtl="0"/>
          <a:r>
            <a:rPr lang="en-IN" sz="1600"/>
            <a:t>Bleach – disinfectant and bleaching agent.</a:t>
          </a:r>
        </a:p>
      </dgm:t>
    </dgm:pt>
    <dgm:pt modelId="{FE88249C-2887-4190-859F-171C9C58690D}" type="parTrans" cxnId="{A102770E-6EFB-4E35-99AE-FDE931B258BF}">
      <dgm:prSet/>
      <dgm:spPr/>
      <dgm:t>
        <a:bodyPr/>
        <a:lstStyle/>
        <a:p>
          <a:endParaRPr lang="en-IN" sz="1600"/>
        </a:p>
      </dgm:t>
    </dgm:pt>
    <dgm:pt modelId="{EF59F532-F2E7-4C31-AD69-D82341FEC602}" type="sibTrans" cxnId="{A102770E-6EFB-4E35-99AE-FDE931B258BF}">
      <dgm:prSet/>
      <dgm:spPr/>
      <dgm:t>
        <a:bodyPr/>
        <a:lstStyle/>
        <a:p>
          <a:endParaRPr lang="en-IN" sz="1600"/>
        </a:p>
      </dgm:t>
    </dgm:pt>
    <dgm:pt modelId="{B6263BC6-A930-420C-9B47-DED95253BD4C}" type="pres">
      <dgm:prSet presAssocID="{0C648FFC-1553-4EC0-B101-90CE823DAFBB}" presName="CompostProcess" presStyleCnt="0">
        <dgm:presLayoutVars>
          <dgm:dir/>
          <dgm:resizeHandles val="exact"/>
        </dgm:presLayoutVars>
      </dgm:prSet>
      <dgm:spPr/>
    </dgm:pt>
    <dgm:pt modelId="{BBA674DF-488E-4DC0-AB05-1CE1C9C94C80}" type="pres">
      <dgm:prSet presAssocID="{0C648FFC-1553-4EC0-B101-90CE823DAFBB}" presName="arrow" presStyleLbl="bgShp" presStyleIdx="0" presStyleCnt="1"/>
      <dgm:spPr/>
    </dgm:pt>
    <dgm:pt modelId="{BDAB5FE9-BDCE-426D-9044-41FCE28C8CA5}" type="pres">
      <dgm:prSet presAssocID="{0C648FFC-1553-4EC0-B101-90CE823DAFBB}" presName="linearProcess" presStyleCnt="0"/>
      <dgm:spPr/>
    </dgm:pt>
    <dgm:pt modelId="{F9DD75F0-5F81-4763-9C19-21396F1FC543}" type="pres">
      <dgm:prSet presAssocID="{5E50E89C-4601-40A9-B492-15D4D6C33B69}" presName="textNode" presStyleLbl="node1" presStyleIdx="0" presStyleCnt="4">
        <dgm:presLayoutVars>
          <dgm:bulletEnabled val="1"/>
        </dgm:presLayoutVars>
      </dgm:prSet>
      <dgm:spPr/>
    </dgm:pt>
    <dgm:pt modelId="{3D9DE5CA-487F-4084-AC86-D131620FC48E}" type="pres">
      <dgm:prSet presAssocID="{F57547C3-0215-4DE1-B8D7-54DB43205DD6}" presName="sibTrans" presStyleCnt="0"/>
      <dgm:spPr/>
    </dgm:pt>
    <dgm:pt modelId="{720E37C4-A7D9-4F9D-A257-A8BAA5E60247}" type="pres">
      <dgm:prSet presAssocID="{DC537C8F-4E02-44C9-B69A-9B3761C8AC6A}" presName="textNode" presStyleLbl="node1" presStyleIdx="1" presStyleCnt="4">
        <dgm:presLayoutVars>
          <dgm:bulletEnabled val="1"/>
        </dgm:presLayoutVars>
      </dgm:prSet>
      <dgm:spPr/>
    </dgm:pt>
    <dgm:pt modelId="{0E8EAA5D-0C8C-494A-BE63-C2E767A614F9}" type="pres">
      <dgm:prSet presAssocID="{475DA95F-A6AB-4D7D-9DD5-355F06167F94}" presName="sibTrans" presStyleCnt="0"/>
      <dgm:spPr/>
    </dgm:pt>
    <dgm:pt modelId="{604CD722-8521-4FAF-8B5C-3CD9457F6F12}" type="pres">
      <dgm:prSet presAssocID="{FD02EBDF-01F0-4017-B586-EEAE6A9CBEFD}" presName="textNode" presStyleLbl="node1" presStyleIdx="2" presStyleCnt="4">
        <dgm:presLayoutVars>
          <dgm:bulletEnabled val="1"/>
        </dgm:presLayoutVars>
      </dgm:prSet>
      <dgm:spPr/>
    </dgm:pt>
    <dgm:pt modelId="{14D03E34-4AA3-4D0A-AD63-C5083522BF7B}" type="pres">
      <dgm:prSet presAssocID="{2DE82554-A7E3-459F-9BD3-9CE0221EB848}" presName="sibTrans" presStyleCnt="0"/>
      <dgm:spPr/>
    </dgm:pt>
    <dgm:pt modelId="{7A196391-A1F6-450D-91AB-1DEF5A2F07D8}" type="pres">
      <dgm:prSet presAssocID="{470EE06E-DA6A-492D-B587-A870F1DA62D7}" presName="textNode" presStyleLbl="node1" presStyleIdx="3" presStyleCnt="4">
        <dgm:presLayoutVars>
          <dgm:bulletEnabled val="1"/>
        </dgm:presLayoutVars>
      </dgm:prSet>
      <dgm:spPr/>
    </dgm:pt>
  </dgm:ptLst>
  <dgm:cxnLst>
    <dgm:cxn modelId="{D6E80406-E54D-42C7-B95C-6600B1D870CE}" type="presOf" srcId="{5E50E89C-4601-40A9-B492-15D4D6C33B69}" destId="{F9DD75F0-5F81-4763-9C19-21396F1FC543}" srcOrd="0" destOrd="0" presId="urn:microsoft.com/office/officeart/2005/8/layout/hProcess9"/>
    <dgm:cxn modelId="{A102770E-6EFB-4E35-99AE-FDE931B258BF}" srcId="{0C648FFC-1553-4EC0-B101-90CE823DAFBB}" destId="{470EE06E-DA6A-492D-B587-A870F1DA62D7}" srcOrd="3" destOrd="0" parTransId="{FE88249C-2887-4190-859F-171C9C58690D}" sibTransId="{EF59F532-F2E7-4C31-AD69-D82341FEC602}"/>
    <dgm:cxn modelId="{ACDDDD12-3510-4067-BE23-F4EA1B3A5EAE}" srcId="{0C648FFC-1553-4EC0-B101-90CE823DAFBB}" destId="{DC537C8F-4E02-44C9-B69A-9B3761C8AC6A}" srcOrd="1" destOrd="0" parTransId="{84B25912-4BC2-46CE-B31C-11DA6276F90C}" sibTransId="{475DA95F-A6AB-4D7D-9DD5-355F06167F94}"/>
    <dgm:cxn modelId="{A97D061C-A83C-4B49-BB6D-4FCEA666B1AD}" type="presOf" srcId="{FD02EBDF-01F0-4017-B586-EEAE6A9CBEFD}" destId="{604CD722-8521-4FAF-8B5C-3CD9457F6F12}" srcOrd="0" destOrd="0" presId="urn:microsoft.com/office/officeart/2005/8/layout/hProcess9"/>
    <dgm:cxn modelId="{2D25E28D-49C2-4A53-ADA9-4C74AAB39D90}" type="presOf" srcId="{DC537C8F-4E02-44C9-B69A-9B3761C8AC6A}" destId="{720E37C4-A7D9-4F9D-A257-A8BAA5E60247}" srcOrd="0" destOrd="0" presId="urn:microsoft.com/office/officeart/2005/8/layout/hProcess9"/>
    <dgm:cxn modelId="{07533A9B-EB15-423F-BB82-1E6860DAA04F}" type="presOf" srcId="{0C648FFC-1553-4EC0-B101-90CE823DAFBB}" destId="{B6263BC6-A930-420C-9B47-DED95253BD4C}" srcOrd="0" destOrd="0" presId="urn:microsoft.com/office/officeart/2005/8/layout/hProcess9"/>
    <dgm:cxn modelId="{AAFD5EC0-BE50-460E-A5CE-62D4F3362BE5}" srcId="{0C648FFC-1553-4EC0-B101-90CE823DAFBB}" destId="{FD02EBDF-01F0-4017-B586-EEAE6A9CBEFD}" srcOrd="2" destOrd="0" parTransId="{5A9D7E81-2985-41DC-A3F0-C7DE9F365DDB}" sibTransId="{2DE82554-A7E3-459F-9BD3-9CE0221EB848}"/>
    <dgm:cxn modelId="{0829BFF7-8E23-4289-91C0-1DFF95D53769}" srcId="{0C648FFC-1553-4EC0-B101-90CE823DAFBB}" destId="{5E50E89C-4601-40A9-B492-15D4D6C33B69}" srcOrd="0" destOrd="0" parTransId="{B0E7CCBA-F656-4AEF-A688-02FA1ECBEB45}" sibTransId="{F57547C3-0215-4DE1-B8D7-54DB43205DD6}"/>
    <dgm:cxn modelId="{72C7A1FE-1D67-4C02-81B8-2EB0AB0438A3}" type="presOf" srcId="{470EE06E-DA6A-492D-B587-A870F1DA62D7}" destId="{7A196391-A1F6-450D-91AB-1DEF5A2F07D8}" srcOrd="0" destOrd="0" presId="urn:microsoft.com/office/officeart/2005/8/layout/hProcess9"/>
    <dgm:cxn modelId="{0F9ABE23-BA9E-4B0E-B072-E2792F697CB2}" type="presParOf" srcId="{B6263BC6-A930-420C-9B47-DED95253BD4C}" destId="{BBA674DF-488E-4DC0-AB05-1CE1C9C94C80}" srcOrd="0" destOrd="0" presId="urn:microsoft.com/office/officeart/2005/8/layout/hProcess9"/>
    <dgm:cxn modelId="{B926A03D-F375-45E8-8AA6-73B002847C81}" type="presParOf" srcId="{B6263BC6-A930-420C-9B47-DED95253BD4C}" destId="{BDAB5FE9-BDCE-426D-9044-41FCE28C8CA5}" srcOrd="1" destOrd="0" presId="urn:microsoft.com/office/officeart/2005/8/layout/hProcess9"/>
    <dgm:cxn modelId="{A7E2007A-287E-46C9-A4F9-A8049BF8665A}" type="presParOf" srcId="{BDAB5FE9-BDCE-426D-9044-41FCE28C8CA5}" destId="{F9DD75F0-5F81-4763-9C19-21396F1FC543}" srcOrd="0" destOrd="0" presId="urn:microsoft.com/office/officeart/2005/8/layout/hProcess9"/>
    <dgm:cxn modelId="{CDACF2D2-5898-41FC-8423-C5F64DCCA7B5}" type="presParOf" srcId="{BDAB5FE9-BDCE-426D-9044-41FCE28C8CA5}" destId="{3D9DE5CA-487F-4084-AC86-D131620FC48E}" srcOrd="1" destOrd="0" presId="urn:microsoft.com/office/officeart/2005/8/layout/hProcess9"/>
    <dgm:cxn modelId="{13838745-E936-4FBE-A568-B7111A5A4694}" type="presParOf" srcId="{BDAB5FE9-BDCE-426D-9044-41FCE28C8CA5}" destId="{720E37C4-A7D9-4F9D-A257-A8BAA5E60247}" srcOrd="2" destOrd="0" presId="urn:microsoft.com/office/officeart/2005/8/layout/hProcess9"/>
    <dgm:cxn modelId="{F1C268C8-D118-495B-97FC-DA329014F3E5}" type="presParOf" srcId="{BDAB5FE9-BDCE-426D-9044-41FCE28C8CA5}" destId="{0E8EAA5D-0C8C-494A-BE63-C2E767A614F9}" srcOrd="3" destOrd="0" presId="urn:microsoft.com/office/officeart/2005/8/layout/hProcess9"/>
    <dgm:cxn modelId="{BF6AAE1B-0217-4D92-A059-545E351A5399}" type="presParOf" srcId="{BDAB5FE9-BDCE-426D-9044-41FCE28C8CA5}" destId="{604CD722-8521-4FAF-8B5C-3CD9457F6F12}" srcOrd="4" destOrd="0" presId="urn:microsoft.com/office/officeart/2005/8/layout/hProcess9"/>
    <dgm:cxn modelId="{9095937E-6386-4BEA-A2C5-C32430545631}" type="presParOf" srcId="{BDAB5FE9-BDCE-426D-9044-41FCE28C8CA5}" destId="{14D03E34-4AA3-4D0A-AD63-C5083522BF7B}" srcOrd="5" destOrd="0" presId="urn:microsoft.com/office/officeart/2005/8/layout/hProcess9"/>
    <dgm:cxn modelId="{774CB91B-A65E-482E-A3D0-F473371C8662}" type="presParOf" srcId="{BDAB5FE9-BDCE-426D-9044-41FCE28C8CA5}" destId="{7A196391-A1F6-450D-91AB-1DEF5A2F07D8}"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66D6A86-5BBB-4ADC-B221-A7461FBCE428}" type="doc">
      <dgm:prSet loTypeId="urn:microsoft.com/office/officeart/2005/8/layout/hProcess9" loCatId="process" qsTypeId="urn:microsoft.com/office/officeart/2005/8/quickstyle/simple1" qsCatId="simple" csTypeId="urn:microsoft.com/office/officeart/2005/8/colors/colorful4" csCatId="colorful"/>
      <dgm:spPr/>
      <dgm:t>
        <a:bodyPr/>
        <a:lstStyle/>
        <a:p>
          <a:endParaRPr lang="en-IN"/>
        </a:p>
      </dgm:t>
    </dgm:pt>
    <dgm:pt modelId="{B34F6145-8E09-4DFD-B555-5CF2057B7B84}">
      <dgm:prSet/>
      <dgm:spPr/>
      <dgm:t>
        <a:bodyPr/>
        <a:lstStyle/>
        <a:p>
          <a:pPr rtl="0"/>
          <a:r>
            <a:rPr lang="en-IN"/>
            <a:t>Produced by javell in 1789, france</a:t>
          </a:r>
        </a:p>
      </dgm:t>
    </dgm:pt>
    <dgm:pt modelId="{208B28D0-0B53-4887-8BEE-E01FAAD57612}" type="parTrans" cxnId="{8D400429-1508-4BE3-BC0E-B1F2C3D71464}">
      <dgm:prSet/>
      <dgm:spPr/>
      <dgm:t>
        <a:bodyPr/>
        <a:lstStyle/>
        <a:p>
          <a:endParaRPr lang="en-IN"/>
        </a:p>
      </dgm:t>
    </dgm:pt>
    <dgm:pt modelId="{B906FF51-CF64-4B94-B089-FBAD31033FAE}" type="sibTrans" cxnId="{8D400429-1508-4BE3-BC0E-B1F2C3D71464}">
      <dgm:prSet/>
      <dgm:spPr/>
      <dgm:t>
        <a:bodyPr/>
        <a:lstStyle/>
        <a:p>
          <a:endParaRPr lang="en-IN"/>
        </a:p>
      </dgm:t>
    </dgm:pt>
    <dgm:pt modelId="{6310A2BA-2EC4-4845-9897-718896B51F3D}">
      <dgm:prSet/>
      <dgm:spPr/>
      <dgm:t>
        <a:bodyPr/>
        <a:lstStyle/>
        <a:p>
          <a:pPr rtl="0"/>
          <a:r>
            <a:rPr lang="en-IN"/>
            <a:t>Called javell water – weak solution of naocl</a:t>
          </a:r>
        </a:p>
      </dgm:t>
    </dgm:pt>
    <dgm:pt modelId="{16D010F5-A53D-4B09-842E-F4D9216183E2}" type="parTrans" cxnId="{39C50175-13B0-4473-B30D-D928B1F7BC8C}">
      <dgm:prSet/>
      <dgm:spPr/>
      <dgm:t>
        <a:bodyPr/>
        <a:lstStyle/>
        <a:p>
          <a:endParaRPr lang="en-IN"/>
        </a:p>
      </dgm:t>
    </dgm:pt>
    <dgm:pt modelId="{B48AB95F-92E0-4637-B247-12928FD05481}" type="sibTrans" cxnId="{39C50175-13B0-4473-B30D-D928B1F7BC8C}">
      <dgm:prSet/>
      <dgm:spPr/>
      <dgm:t>
        <a:bodyPr/>
        <a:lstStyle/>
        <a:p>
          <a:endParaRPr lang="en-IN"/>
        </a:p>
      </dgm:t>
    </dgm:pt>
    <dgm:pt modelId="{2F6316E8-2454-411F-B2DF-AE887B0FF15E}">
      <dgm:prSet/>
      <dgm:spPr/>
      <dgm:t>
        <a:bodyPr/>
        <a:lstStyle/>
        <a:p>
          <a:pPr rtl="0"/>
          <a:r>
            <a:rPr lang="en-IN"/>
            <a:t>This process of extraction was not efficient</a:t>
          </a:r>
        </a:p>
      </dgm:t>
    </dgm:pt>
    <dgm:pt modelId="{2AA5B558-7104-4E10-8F3B-0BA4449FF6EC}" type="parTrans" cxnId="{AA5633FE-A8A1-422F-97D9-638F4D082D45}">
      <dgm:prSet/>
      <dgm:spPr/>
      <dgm:t>
        <a:bodyPr/>
        <a:lstStyle/>
        <a:p>
          <a:endParaRPr lang="en-IN"/>
        </a:p>
      </dgm:t>
    </dgm:pt>
    <dgm:pt modelId="{2B5ADB1F-5A13-4AB0-9654-9A71202ADBE0}" type="sibTrans" cxnId="{AA5633FE-A8A1-422F-97D9-638F4D082D45}">
      <dgm:prSet/>
      <dgm:spPr/>
      <dgm:t>
        <a:bodyPr/>
        <a:lstStyle/>
        <a:p>
          <a:endParaRPr lang="en-IN"/>
        </a:p>
      </dgm:t>
    </dgm:pt>
    <dgm:pt modelId="{402769AF-E65C-4D85-B41A-4A16C210F974}">
      <dgm:prSet/>
      <dgm:spPr/>
      <dgm:t>
        <a:bodyPr/>
        <a:lstStyle/>
        <a:p>
          <a:pPr rtl="0"/>
          <a:r>
            <a:rPr lang="en-IN"/>
            <a:t>Dakins solution – buffered 0.5% solution – dakin</a:t>
          </a:r>
        </a:p>
      </dgm:t>
    </dgm:pt>
    <dgm:pt modelId="{AF9E28B6-CBB5-4EE7-A6FB-CF7D52F2464C}" type="parTrans" cxnId="{AC127936-88FC-4053-8FB4-3E2D6A21FFA7}">
      <dgm:prSet/>
      <dgm:spPr/>
      <dgm:t>
        <a:bodyPr/>
        <a:lstStyle/>
        <a:p>
          <a:endParaRPr lang="en-IN"/>
        </a:p>
      </dgm:t>
    </dgm:pt>
    <dgm:pt modelId="{38291CA3-8973-4FA2-8D5F-51CCC8151D8F}" type="sibTrans" cxnId="{AC127936-88FC-4053-8FB4-3E2D6A21FFA7}">
      <dgm:prSet/>
      <dgm:spPr/>
      <dgm:t>
        <a:bodyPr/>
        <a:lstStyle/>
        <a:p>
          <a:endParaRPr lang="en-IN"/>
        </a:p>
      </dgm:t>
    </dgm:pt>
    <dgm:pt modelId="{0D25843B-BAE1-46FF-BEC7-46C7843F84DF}">
      <dgm:prSet/>
      <dgm:spPr/>
      <dgm:t>
        <a:bodyPr/>
        <a:lstStyle/>
        <a:p>
          <a:pPr rtl="0"/>
          <a:r>
            <a:rPr lang="en-IN"/>
            <a:t>Irrigation of wounds during world war 1</a:t>
          </a:r>
        </a:p>
      </dgm:t>
    </dgm:pt>
    <dgm:pt modelId="{0713BA15-FED9-4849-A205-0422E952B3CD}" type="parTrans" cxnId="{FEB72462-8172-4AF8-BF61-7B05C68B5217}">
      <dgm:prSet/>
      <dgm:spPr/>
      <dgm:t>
        <a:bodyPr/>
        <a:lstStyle/>
        <a:p>
          <a:endParaRPr lang="en-IN"/>
        </a:p>
      </dgm:t>
    </dgm:pt>
    <dgm:pt modelId="{B42DD52C-99ED-4DE6-9AFF-00B7A220215F}" type="sibTrans" cxnId="{FEB72462-8172-4AF8-BF61-7B05C68B5217}">
      <dgm:prSet/>
      <dgm:spPr/>
      <dgm:t>
        <a:bodyPr/>
        <a:lstStyle/>
        <a:p>
          <a:endParaRPr lang="en-IN"/>
        </a:p>
      </dgm:t>
    </dgm:pt>
    <dgm:pt modelId="{DD9E6D31-C2A4-466E-9D6C-8DD24F4DE92B}">
      <dgm:prSet/>
      <dgm:spPr/>
      <dgm:t>
        <a:bodyPr/>
        <a:lstStyle/>
        <a:p>
          <a:pPr rtl="0"/>
          <a:r>
            <a:rPr lang="en-IN"/>
            <a:t>Hospital antiseptic</a:t>
          </a:r>
        </a:p>
      </dgm:t>
    </dgm:pt>
    <dgm:pt modelId="{CC0D1294-9708-4275-9405-B98969C53319}" type="parTrans" cxnId="{184AE51D-C3B2-4FE4-A19C-16610B40F6E9}">
      <dgm:prSet/>
      <dgm:spPr/>
      <dgm:t>
        <a:bodyPr/>
        <a:lstStyle/>
        <a:p>
          <a:endParaRPr lang="en-IN"/>
        </a:p>
      </dgm:t>
    </dgm:pt>
    <dgm:pt modelId="{F65C55C5-ED37-4FEB-BC38-1539ED4BB43B}" type="sibTrans" cxnId="{184AE51D-C3B2-4FE4-A19C-16610B40F6E9}">
      <dgm:prSet/>
      <dgm:spPr/>
      <dgm:t>
        <a:bodyPr/>
        <a:lstStyle/>
        <a:p>
          <a:endParaRPr lang="en-IN"/>
        </a:p>
      </dgm:t>
    </dgm:pt>
    <dgm:pt modelId="{21686541-9594-4C6E-B9CB-B1EA5CDD4E9B}" type="pres">
      <dgm:prSet presAssocID="{266D6A86-5BBB-4ADC-B221-A7461FBCE428}" presName="CompostProcess" presStyleCnt="0">
        <dgm:presLayoutVars>
          <dgm:dir/>
          <dgm:resizeHandles val="exact"/>
        </dgm:presLayoutVars>
      </dgm:prSet>
      <dgm:spPr/>
    </dgm:pt>
    <dgm:pt modelId="{0A60703D-6BC5-4CAC-AF91-0F7E42250C58}" type="pres">
      <dgm:prSet presAssocID="{266D6A86-5BBB-4ADC-B221-A7461FBCE428}" presName="arrow" presStyleLbl="bgShp" presStyleIdx="0" presStyleCnt="1"/>
      <dgm:spPr/>
    </dgm:pt>
    <dgm:pt modelId="{DE471A70-E60F-4909-8D2F-1CF88D987FF4}" type="pres">
      <dgm:prSet presAssocID="{266D6A86-5BBB-4ADC-B221-A7461FBCE428}" presName="linearProcess" presStyleCnt="0"/>
      <dgm:spPr/>
    </dgm:pt>
    <dgm:pt modelId="{21BAB229-6EE7-4EC2-92C0-92B535C6C7A8}" type="pres">
      <dgm:prSet presAssocID="{B34F6145-8E09-4DFD-B555-5CF2057B7B84}" presName="textNode" presStyleLbl="node1" presStyleIdx="0" presStyleCnt="6">
        <dgm:presLayoutVars>
          <dgm:bulletEnabled val="1"/>
        </dgm:presLayoutVars>
      </dgm:prSet>
      <dgm:spPr/>
    </dgm:pt>
    <dgm:pt modelId="{82B9A725-2705-4980-8FF6-EB024129A93E}" type="pres">
      <dgm:prSet presAssocID="{B906FF51-CF64-4B94-B089-FBAD31033FAE}" presName="sibTrans" presStyleCnt="0"/>
      <dgm:spPr/>
    </dgm:pt>
    <dgm:pt modelId="{F8A30DEB-8A20-401E-84FA-0841F90DA497}" type="pres">
      <dgm:prSet presAssocID="{6310A2BA-2EC4-4845-9897-718896B51F3D}" presName="textNode" presStyleLbl="node1" presStyleIdx="1" presStyleCnt="6">
        <dgm:presLayoutVars>
          <dgm:bulletEnabled val="1"/>
        </dgm:presLayoutVars>
      </dgm:prSet>
      <dgm:spPr/>
    </dgm:pt>
    <dgm:pt modelId="{DAC85C8A-72D9-4917-91AA-D5D3ED2C2957}" type="pres">
      <dgm:prSet presAssocID="{B48AB95F-92E0-4637-B247-12928FD05481}" presName="sibTrans" presStyleCnt="0"/>
      <dgm:spPr/>
    </dgm:pt>
    <dgm:pt modelId="{FA5C92B1-0479-4244-B9EE-64846C4AF84D}" type="pres">
      <dgm:prSet presAssocID="{2F6316E8-2454-411F-B2DF-AE887B0FF15E}" presName="textNode" presStyleLbl="node1" presStyleIdx="2" presStyleCnt="6">
        <dgm:presLayoutVars>
          <dgm:bulletEnabled val="1"/>
        </dgm:presLayoutVars>
      </dgm:prSet>
      <dgm:spPr/>
    </dgm:pt>
    <dgm:pt modelId="{E70BB4DB-B4EA-40FA-9501-F9D535B0BC40}" type="pres">
      <dgm:prSet presAssocID="{2B5ADB1F-5A13-4AB0-9654-9A71202ADBE0}" presName="sibTrans" presStyleCnt="0"/>
      <dgm:spPr/>
    </dgm:pt>
    <dgm:pt modelId="{0992A13A-9D61-479E-B272-28490C1D1A9D}" type="pres">
      <dgm:prSet presAssocID="{402769AF-E65C-4D85-B41A-4A16C210F974}" presName="textNode" presStyleLbl="node1" presStyleIdx="3" presStyleCnt="6">
        <dgm:presLayoutVars>
          <dgm:bulletEnabled val="1"/>
        </dgm:presLayoutVars>
      </dgm:prSet>
      <dgm:spPr/>
    </dgm:pt>
    <dgm:pt modelId="{C3D65A7B-E3DE-4191-9E21-1874A79B1EAE}" type="pres">
      <dgm:prSet presAssocID="{38291CA3-8973-4FA2-8D5F-51CCC8151D8F}" presName="sibTrans" presStyleCnt="0"/>
      <dgm:spPr/>
    </dgm:pt>
    <dgm:pt modelId="{E68C33EB-1090-4982-A6D1-4562AC7B467E}" type="pres">
      <dgm:prSet presAssocID="{0D25843B-BAE1-46FF-BEC7-46C7843F84DF}" presName="textNode" presStyleLbl="node1" presStyleIdx="4" presStyleCnt="6">
        <dgm:presLayoutVars>
          <dgm:bulletEnabled val="1"/>
        </dgm:presLayoutVars>
      </dgm:prSet>
      <dgm:spPr/>
    </dgm:pt>
    <dgm:pt modelId="{170D4958-3A27-4B9A-8D3D-04A93F123F66}" type="pres">
      <dgm:prSet presAssocID="{B42DD52C-99ED-4DE6-9AFF-00B7A220215F}" presName="sibTrans" presStyleCnt="0"/>
      <dgm:spPr/>
    </dgm:pt>
    <dgm:pt modelId="{F024B4E1-2382-4529-A900-43059E1F37BA}" type="pres">
      <dgm:prSet presAssocID="{DD9E6D31-C2A4-466E-9D6C-8DD24F4DE92B}" presName="textNode" presStyleLbl="node1" presStyleIdx="5" presStyleCnt="6">
        <dgm:presLayoutVars>
          <dgm:bulletEnabled val="1"/>
        </dgm:presLayoutVars>
      </dgm:prSet>
      <dgm:spPr/>
    </dgm:pt>
  </dgm:ptLst>
  <dgm:cxnLst>
    <dgm:cxn modelId="{2B146317-A9CC-4AC4-AB0D-93A96EA7439F}" type="presOf" srcId="{6310A2BA-2EC4-4845-9897-718896B51F3D}" destId="{F8A30DEB-8A20-401E-84FA-0841F90DA497}" srcOrd="0" destOrd="0" presId="urn:microsoft.com/office/officeart/2005/8/layout/hProcess9"/>
    <dgm:cxn modelId="{184AE51D-C3B2-4FE4-A19C-16610B40F6E9}" srcId="{266D6A86-5BBB-4ADC-B221-A7461FBCE428}" destId="{DD9E6D31-C2A4-466E-9D6C-8DD24F4DE92B}" srcOrd="5" destOrd="0" parTransId="{CC0D1294-9708-4275-9405-B98969C53319}" sibTransId="{F65C55C5-ED37-4FEB-BC38-1539ED4BB43B}"/>
    <dgm:cxn modelId="{8D400429-1508-4BE3-BC0E-B1F2C3D71464}" srcId="{266D6A86-5BBB-4ADC-B221-A7461FBCE428}" destId="{B34F6145-8E09-4DFD-B555-5CF2057B7B84}" srcOrd="0" destOrd="0" parTransId="{208B28D0-0B53-4887-8BEE-E01FAAD57612}" sibTransId="{B906FF51-CF64-4B94-B089-FBAD31033FAE}"/>
    <dgm:cxn modelId="{D4DD3A2A-D919-4665-8020-DC9BE948929E}" type="presOf" srcId="{DD9E6D31-C2A4-466E-9D6C-8DD24F4DE92B}" destId="{F024B4E1-2382-4529-A900-43059E1F37BA}" srcOrd="0" destOrd="0" presId="urn:microsoft.com/office/officeart/2005/8/layout/hProcess9"/>
    <dgm:cxn modelId="{44B40333-447B-4841-B75F-3CBF4F3D8AB6}" type="presOf" srcId="{402769AF-E65C-4D85-B41A-4A16C210F974}" destId="{0992A13A-9D61-479E-B272-28490C1D1A9D}" srcOrd="0" destOrd="0" presId="urn:microsoft.com/office/officeart/2005/8/layout/hProcess9"/>
    <dgm:cxn modelId="{AC127936-88FC-4053-8FB4-3E2D6A21FFA7}" srcId="{266D6A86-5BBB-4ADC-B221-A7461FBCE428}" destId="{402769AF-E65C-4D85-B41A-4A16C210F974}" srcOrd="3" destOrd="0" parTransId="{AF9E28B6-CBB5-4EE7-A6FB-CF7D52F2464C}" sibTransId="{38291CA3-8973-4FA2-8D5F-51CCC8151D8F}"/>
    <dgm:cxn modelId="{F9FAEA5F-50A5-463F-BF43-5D329F16D4DC}" type="presOf" srcId="{B34F6145-8E09-4DFD-B555-5CF2057B7B84}" destId="{21BAB229-6EE7-4EC2-92C0-92B535C6C7A8}" srcOrd="0" destOrd="0" presId="urn:microsoft.com/office/officeart/2005/8/layout/hProcess9"/>
    <dgm:cxn modelId="{B3951160-E3BE-4A06-9D29-B76BBC689763}" type="presOf" srcId="{0D25843B-BAE1-46FF-BEC7-46C7843F84DF}" destId="{E68C33EB-1090-4982-A6D1-4562AC7B467E}" srcOrd="0" destOrd="0" presId="urn:microsoft.com/office/officeart/2005/8/layout/hProcess9"/>
    <dgm:cxn modelId="{FF94B760-347E-405F-9C52-DC55A9CD6E3B}" type="presOf" srcId="{2F6316E8-2454-411F-B2DF-AE887B0FF15E}" destId="{FA5C92B1-0479-4244-B9EE-64846C4AF84D}" srcOrd="0" destOrd="0" presId="urn:microsoft.com/office/officeart/2005/8/layout/hProcess9"/>
    <dgm:cxn modelId="{FEB72462-8172-4AF8-BF61-7B05C68B5217}" srcId="{266D6A86-5BBB-4ADC-B221-A7461FBCE428}" destId="{0D25843B-BAE1-46FF-BEC7-46C7843F84DF}" srcOrd="4" destOrd="0" parTransId="{0713BA15-FED9-4849-A205-0422E952B3CD}" sibTransId="{B42DD52C-99ED-4DE6-9AFF-00B7A220215F}"/>
    <dgm:cxn modelId="{D639CD64-663E-49F1-8C02-9211EEF2E3B8}" type="presOf" srcId="{266D6A86-5BBB-4ADC-B221-A7461FBCE428}" destId="{21686541-9594-4C6E-B9CB-B1EA5CDD4E9B}" srcOrd="0" destOrd="0" presId="urn:microsoft.com/office/officeart/2005/8/layout/hProcess9"/>
    <dgm:cxn modelId="{39C50175-13B0-4473-B30D-D928B1F7BC8C}" srcId="{266D6A86-5BBB-4ADC-B221-A7461FBCE428}" destId="{6310A2BA-2EC4-4845-9897-718896B51F3D}" srcOrd="1" destOrd="0" parTransId="{16D010F5-A53D-4B09-842E-F4D9216183E2}" sibTransId="{B48AB95F-92E0-4637-B247-12928FD05481}"/>
    <dgm:cxn modelId="{AA5633FE-A8A1-422F-97D9-638F4D082D45}" srcId="{266D6A86-5BBB-4ADC-B221-A7461FBCE428}" destId="{2F6316E8-2454-411F-B2DF-AE887B0FF15E}" srcOrd="2" destOrd="0" parTransId="{2AA5B558-7104-4E10-8F3B-0BA4449FF6EC}" sibTransId="{2B5ADB1F-5A13-4AB0-9654-9A71202ADBE0}"/>
    <dgm:cxn modelId="{3364DC5E-2194-4087-A13D-46F6E25F8968}" type="presParOf" srcId="{21686541-9594-4C6E-B9CB-B1EA5CDD4E9B}" destId="{0A60703D-6BC5-4CAC-AF91-0F7E42250C58}" srcOrd="0" destOrd="0" presId="urn:microsoft.com/office/officeart/2005/8/layout/hProcess9"/>
    <dgm:cxn modelId="{1C91C368-84D1-4813-A55A-F47EF2FAA8F3}" type="presParOf" srcId="{21686541-9594-4C6E-B9CB-B1EA5CDD4E9B}" destId="{DE471A70-E60F-4909-8D2F-1CF88D987FF4}" srcOrd="1" destOrd="0" presId="urn:microsoft.com/office/officeart/2005/8/layout/hProcess9"/>
    <dgm:cxn modelId="{5025B6B3-DB79-420F-AF67-6765824EB72F}" type="presParOf" srcId="{DE471A70-E60F-4909-8D2F-1CF88D987FF4}" destId="{21BAB229-6EE7-4EC2-92C0-92B535C6C7A8}" srcOrd="0" destOrd="0" presId="urn:microsoft.com/office/officeart/2005/8/layout/hProcess9"/>
    <dgm:cxn modelId="{33055345-D220-45E0-88F9-8A362839C8C3}" type="presParOf" srcId="{DE471A70-E60F-4909-8D2F-1CF88D987FF4}" destId="{82B9A725-2705-4980-8FF6-EB024129A93E}" srcOrd="1" destOrd="0" presId="urn:microsoft.com/office/officeart/2005/8/layout/hProcess9"/>
    <dgm:cxn modelId="{4BCE27D9-96CE-4EA1-9433-6519925A03F2}" type="presParOf" srcId="{DE471A70-E60F-4909-8D2F-1CF88D987FF4}" destId="{F8A30DEB-8A20-401E-84FA-0841F90DA497}" srcOrd="2" destOrd="0" presId="urn:microsoft.com/office/officeart/2005/8/layout/hProcess9"/>
    <dgm:cxn modelId="{1CEE1052-2B5E-488C-B124-B482B7F2D036}" type="presParOf" srcId="{DE471A70-E60F-4909-8D2F-1CF88D987FF4}" destId="{DAC85C8A-72D9-4917-91AA-D5D3ED2C2957}" srcOrd="3" destOrd="0" presId="urn:microsoft.com/office/officeart/2005/8/layout/hProcess9"/>
    <dgm:cxn modelId="{D3B38114-F662-407F-AE3E-6B77ABB22A92}" type="presParOf" srcId="{DE471A70-E60F-4909-8D2F-1CF88D987FF4}" destId="{FA5C92B1-0479-4244-B9EE-64846C4AF84D}" srcOrd="4" destOrd="0" presId="urn:microsoft.com/office/officeart/2005/8/layout/hProcess9"/>
    <dgm:cxn modelId="{EAB6FE8D-8307-4747-B2C8-7FACBE4935FB}" type="presParOf" srcId="{DE471A70-E60F-4909-8D2F-1CF88D987FF4}" destId="{E70BB4DB-B4EA-40FA-9501-F9D535B0BC40}" srcOrd="5" destOrd="0" presId="urn:microsoft.com/office/officeart/2005/8/layout/hProcess9"/>
    <dgm:cxn modelId="{12088733-97E3-4956-8466-CCFB14A8DFF3}" type="presParOf" srcId="{DE471A70-E60F-4909-8D2F-1CF88D987FF4}" destId="{0992A13A-9D61-479E-B272-28490C1D1A9D}" srcOrd="6" destOrd="0" presId="urn:microsoft.com/office/officeart/2005/8/layout/hProcess9"/>
    <dgm:cxn modelId="{7883E829-10E4-4F4F-B83D-9A91B4D2F283}" type="presParOf" srcId="{DE471A70-E60F-4909-8D2F-1CF88D987FF4}" destId="{C3D65A7B-E3DE-4191-9E21-1874A79B1EAE}" srcOrd="7" destOrd="0" presId="urn:microsoft.com/office/officeart/2005/8/layout/hProcess9"/>
    <dgm:cxn modelId="{1F08D3AD-FFD7-4CD2-89EA-6328F467CFD6}" type="presParOf" srcId="{DE471A70-E60F-4909-8D2F-1CF88D987FF4}" destId="{E68C33EB-1090-4982-A6D1-4562AC7B467E}" srcOrd="8" destOrd="0" presId="urn:microsoft.com/office/officeart/2005/8/layout/hProcess9"/>
    <dgm:cxn modelId="{FD474DC8-4657-4D00-8DC6-1A3BC27A12E2}" type="presParOf" srcId="{DE471A70-E60F-4909-8D2F-1CF88D987FF4}" destId="{170D4958-3A27-4B9A-8D3D-04A93F123F66}" srcOrd="9" destOrd="0" presId="urn:microsoft.com/office/officeart/2005/8/layout/hProcess9"/>
    <dgm:cxn modelId="{AC91FEC7-5454-42B3-A084-898CFB4E0EF9}" type="presParOf" srcId="{DE471A70-E60F-4909-8D2F-1CF88D987FF4}" destId="{F024B4E1-2382-4529-A900-43059E1F37BA}"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5FE322-7CD9-4BA1-A04F-E7A74E1649B5}" type="doc">
      <dgm:prSet loTypeId="urn:microsoft.com/office/officeart/2005/8/layout/vList2" loCatId="list" qsTypeId="urn:microsoft.com/office/officeart/2005/8/quickstyle/simple1" qsCatId="simple" csTypeId="urn:microsoft.com/office/officeart/2005/8/colors/accent1_4" csCatId="accent1" phldr="1"/>
      <dgm:spPr/>
      <dgm:t>
        <a:bodyPr/>
        <a:lstStyle/>
        <a:p>
          <a:endParaRPr lang="en-IN"/>
        </a:p>
      </dgm:t>
    </dgm:pt>
    <dgm:pt modelId="{A120E39F-A2B7-48DB-A5C9-DE7811F9F920}">
      <dgm:prSet custT="1"/>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n-IN" sz="2400" dirty="0"/>
            <a:t>Some irrigating solutions dissolve either organic or inorganic tissue in the root canal. </a:t>
          </a:r>
        </a:p>
        <a:p>
          <a:pPr defTabSz="1822450" rtl="0">
            <a:lnSpc>
              <a:spcPct val="90000"/>
            </a:lnSpc>
            <a:spcBef>
              <a:spcPct val="0"/>
            </a:spcBef>
            <a:spcAft>
              <a:spcPct val="35000"/>
            </a:spcAft>
          </a:pPr>
          <a:endParaRPr lang="en-IN" sz="2400" dirty="0"/>
        </a:p>
      </dgm:t>
    </dgm:pt>
    <dgm:pt modelId="{4259C119-83CD-4EFD-BCE6-D01C0DF1AFEA}" type="parTrans" cxnId="{F693E382-766F-4356-B4B8-83248D841844}">
      <dgm:prSet/>
      <dgm:spPr/>
      <dgm:t>
        <a:bodyPr/>
        <a:lstStyle/>
        <a:p>
          <a:endParaRPr lang="en-IN" sz="2400"/>
        </a:p>
      </dgm:t>
    </dgm:pt>
    <dgm:pt modelId="{19A2FBA2-0760-40B7-AAAA-C1C4B8201965}" type="sibTrans" cxnId="{F693E382-766F-4356-B4B8-83248D841844}">
      <dgm:prSet/>
      <dgm:spPr/>
      <dgm:t>
        <a:bodyPr/>
        <a:lstStyle/>
        <a:p>
          <a:endParaRPr lang="en-IN" sz="2400"/>
        </a:p>
      </dgm:t>
    </dgm:pt>
    <dgm:pt modelId="{F3E73AEF-DDE8-4ACD-8A3A-51F93E752D12}">
      <dgm:prSet custT="1"/>
      <dgm:spPr/>
      <dgm:t>
        <a:bodyPr/>
        <a:lstStyle/>
        <a:p>
          <a:pPr rtl="0"/>
          <a:r>
            <a:rPr lang="en-IN" sz="2400" dirty="0"/>
            <a:t>In addition, several irrigating solutions have antimicrobial activity and actively kill bacteria and yeasts when introduced in direct contact with the microorganisms.</a:t>
          </a:r>
        </a:p>
      </dgm:t>
    </dgm:pt>
    <dgm:pt modelId="{1A1C40D5-0CAB-4CCA-8FD7-BBFC92AF53AE}" type="sibTrans" cxnId="{8ED72C90-6DDA-4A61-9BF6-10778B645FBE}">
      <dgm:prSet/>
      <dgm:spPr/>
      <dgm:t>
        <a:bodyPr/>
        <a:lstStyle/>
        <a:p>
          <a:endParaRPr lang="en-IN" sz="2400"/>
        </a:p>
      </dgm:t>
    </dgm:pt>
    <dgm:pt modelId="{ED4D410E-3ACB-4AB0-8841-58CE74ECA13E}" type="parTrans" cxnId="{8ED72C90-6DDA-4A61-9BF6-10778B645FBE}">
      <dgm:prSet/>
      <dgm:spPr/>
      <dgm:t>
        <a:bodyPr/>
        <a:lstStyle/>
        <a:p>
          <a:endParaRPr lang="en-IN" sz="2400"/>
        </a:p>
      </dgm:t>
    </dgm:pt>
    <dgm:pt modelId="{A5E643BA-8E89-4425-8DED-F9490A9D3DF7}" type="pres">
      <dgm:prSet presAssocID="{2B5FE322-7CD9-4BA1-A04F-E7A74E1649B5}" presName="linear" presStyleCnt="0">
        <dgm:presLayoutVars>
          <dgm:animLvl val="lvl"/>
          <dgm:resizeHandles val="exact"/>
        </dgm:presLayoutVars>
      </dgm:prSet>
      <dgm:spPr/>
    </dgm:pt>
    <dgm:pt modelId="{BDEB4D02-7CB5-414E-861D-737D6F0EAFBF}" type="pres">
      <dgm:prSet presAssocID="{A120E39F-A2B7-48DB-A5C9-DE7811F9F920}" presName="parentText" presStyleLbl="node1" presStyleIdx="0" presStyleCnt="2">
        <dgm:presLayoutVars>
          <dgm:chMax val="0"/>
          <dgm:bulletEnabled val="1"/>
        </dgm:presLayoutVars>
      </dgm:prSet>
      <dgm:spPr/>
    </dgm:pt>
    <dgm:pt modelId="{D6CEB587-CA91-4AFB-BAFF-ECFCD62FFC92}" type="pres">
      <dgm:prSet presAssocID="{19A2FBA2-0760-40B7-AAAA-C1C4B8201965}" presName="spacer" presStyleCnt="0"/>
      <dgm:spPr/>
    </dgm:pt>
    <dgm:pt modelId="{ED869DCC-B0C4-402B-9672-F3E112E3318A}" type="pres">
      <dgm:prSet presAssocID="{F3E73AEF-DDE8-4ACD-8A3A-51F93E752D12}" presName="parentText" presStyleLbl="node1" presStyleIdx="1" presStyleCnt="2">
        <dgm:presLayoutVars>
          <dgm:chMax val="0"/>
          <dgm:bulletEnabled val="1"/>
        </dgm:presLayoutVars>
      </dgm:prSet>
      <dgm:spPr/>
    </dgm:pt>
  </dgm:ptLst>
  <dgm:cxnLst>
    <dgm:cxn modelId="{F9B82112-0BD9-4A8D-BA7D-95C4CD79F986}" type="presOf" srcId="{F3E73AEF-DDE8-4ACD-8A3A-51F93E752D12}" destId="{ED869DCC-B0C4-402B-9672-F3E112E3318A}" srcOrd="0" destOrd="0" presId="urn:microsoft.com/office/officeart/2005/8/layout/vList2"/>
    <dgm:cxn modelId="{65A47D4C-B0FE-43A7-8F47-04E7A1038A57}" type="presOf" srcId="{A120E39F-A2B7-48DB-A5C9-DE7811F9F920}" destId="{BDEB4D02-7CB5-414E-861D-737D6F0EAFBF}" srcOrd="0" destOrd="0" presId="urn:microsoft.com/office/officeart/2005/8/layout/vList2"/>
    <dgm:cxn modelId="{F693E382-766F-4356-B4B8-83248D841844}" srcId="{2B5FE322-7CD9-4BA1-A04F-E7A74E1649B5}" destId="{A120E39F-A2B7-48DB-A5C9-DE7811F9F920}" srcOrd="0" destOrd="0" parTransId="{4259C119-83CD-4EFD-BCE6-D01C0DF1AFEA}" sibTransId="{19A2FBA2-0760-40B7-AAAA-C1C4B8201965}"/>
    <dgm:cxn modelId="{8ED72C90-6DDA-4A61-9BF6-10778B645FBE}" srcId="{2B5FE322-7CD9-4BA1-A04F-E7A74E1649B5}" destId="{F3E73AEF-DDE8-4ACD-8A3A-51F93E752D12}" srcOrd="1" destOrd="0" parTransId="{ED4D410E-3ACB-4AB0-8841-58CE74ECA13E}" sibTransId="{1A1C40D5-0CAB-4CCA-8FD7-BBFC92AF53AE}"/>
    <dgm:cxn modelId="{CD20E2B4-BDAA-49B0-BFEF-BE3CA6917F99}" type="presOf" srcId="{2B5FE322-7CD9-4BA1-A04F-E7A74E1649B5}" destId="{A5E643BA-8E89-4425-8DED-F9490A9D3DF7}" srcOrd="0" destOrd="0" presId="urn:microsoft.com/office/officeart/2005/8/layout/vList2"/>
    <dgm:cxn modelId="{0265CE3E-4E74-4ABB-A65C-34CECE200A0C}" type="presParOf" srcId="{A5E643BA-8E89-4425-8DED-F9490A9D3DF7}" destId="{BDEB4D02-7CB5-414E-861D-737D6F0EAFBF}" srcOrd="0" destOrd="0" presId="urn:microsoft.com/office/officeart/2005/8/layout/vList2"/>
    <dgm:cxn modelId="{191146EE-1918-4186-A988-558BA731512C}" type="presParOf" srcId="{A5E643BA-8E89-4425-8DED-F9490A9D3DF7}" destId="{D6CEB587-CA91-4AFB-BAFF-ECFCD62FFC92}" srcOrd="1" destOrd="0" presId="urn:microsoft.com/office/officeart/2005/8/layout/vList2"/>
    <dgm:cxn modelId="{3AB60897-4EB1-4B9C-B9FC-53FE0BFD44F9}" type="presParOf" srcId="{A5E643BA-8E89-4425-8DED-F9490A9D3DF7}" destId="{ED869DCC-B0C4-402B-9672-F3E112E3318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D27770-65FB-46D8-A169-5A741D786E24}" type="doc">
      <dgm:prSet loTypeId="urn:microsoft.com/office/officeart/2005/8/layout/vList2" loCatId="list" qsTypeId="urn:microsoft.com/office/officeart/2005/8/quickstyle/simple1" qsCatId="simple" csTypeId="urn:microsoft.com/office/officeart/2005/8/colors/colorful4" csCatId="colorful"/>
      <dgm:spPr/>
      <dgm:t>
        <a:bodyPr/>
        <a:lstStyle/>
        <a:p>
          <a:endParaRPr lang="en-IN"/>
        </a:p>
      </dgm:t>
    </dgm:pt>
    <dgm:pt modelId="{7AF7B252-4D2B-438F-A2C6-604B9DAED87F}">
      <dgm:prSet/>
      <dgm:spPr/>
      <dgm:t>
        <a:bodyPr/>
        <a:lstStyle/>
        <a:p>
          <a:pPr rtl="0"/>
          <a:r>
            <a:rPr lang="en-IN" dirty="0"/>
            <a:t>have a broad antimicrobial spectrum and high efficacy against anaerobic and facultative microorganisms organized in biofilms.</a:t>
          </a:r>
        </a:p>
      </dgm:t>
    </dgm:pt>
    <dgm:pt modelId="{04F99A58-A92E-4F43-92A0-CADC034A9ADA}" type="parTrans" cxnId="{C841AFFB-8B78-4C09-A526-AD85D0D1500B}">
      <dgm:prSet/>
      <dgm:spPr/>
      <dgm:t>
        <a:bodyPr/>
        <a:lstStyle/>
        <a:p>
          <a:endParaRPr lang="en-IN"/>
        </a:p>
      </dgm:t>
    </dgm:pt>
    <dgm:pt modelId="{39F513FE-B521-406C-ADFD-1C8449802F3F}" type="sibTrans" cxnId="{C841AFFB-8B78-4C09-A526-AD85D0D1500B}">
      <dgm:prSet/>
      <dgm:spPr/>
      <dgm:t>
        <a:bodyPr/>
        <a:lstStyle/>
        <a:p>
          <a:endParaRPr lang="en-IN"/>
        </a:p>
      </dgm:t>
    </dgm:pt>
    <dgm:pt modelId="{49AFD534-E8F2-4E4E-81AE-11897AD15A10}">
      <dgm:prSet/>
      <dgm:spPr/>
      <dgm:t>
        <a:bodyPr/>
        <a:lstStyle/>
        <a:p>
          <a:pPr rtl="0"/>
          <a:r>
            <a:rPr lang="en-IN"/>
            <a:t>dissolve necrotic pulp tissue remnants.</a:t>
          </a:r>
        </a:p>
      </dgm:t>
    </dgm:pt>
    <dgm:pt modelId="{77BDC9B6-C557-4886-913C-76470513F17C}" type="parTrans" cxnId="{20656DD1-1DDA-4859-A44F-3F77DDFC6599}">
      <dgm:prSet/>
      <dgm:spPr/>
      <dgm:t>
        <a:bodyPr/>
        <a:lstStyle/>
        <a:p>
          <a:endParaRPr lang="en-IN"/>
        </a:p>
      </dgm:t>
    </dgm:pt>
    <dgm:pt modelId="{B748D9F6-D073-4216-8DDE-41C70AABE3DE}" type="sibTrans" cxnId="{20656DD1-1DDA-4859-A44F-3F77DDFC6599}">
      <dgm:prSet/>
      <dgm:spPr/>
      <dgm:t>
        <a:bodyPr/>
        <a:lstStyle/>
        <a:p>
          <a:endParaRPr lang="en-IN"/>
        </a:p>
      </dgm:t>
    </dgm:pt>
    <dgm:pt modelId="{D1613644-0292-4524-AE72-BDE8A9B5DBD5}">
      <dgm:prSet/>
      <dgm:spPr/>
      <dgm:t>
        <a:bodyPr/>
        <a:lstStyle/>
        <a:p>
          <a:pPr rtl="0"/>
          <a:r>
            <a:rPr lang="en-IN"/>
            <a:t>inactivate endotoxin.</a:t>
          </a:r>
        </a:p>
      </dgm:t>
    </dgm:pt>
    <dgm:pt modelId="{9E6F5D81-8AE8-418D-A6AC-509D89910256}" type="parTrans" cxnId="{D284497F-5AFA-4947-8F03-A2AC239E5BDE}">
      <dgm:prSet/>
      <dgm:spPr/>
      <dgm:t>
        <a:bodyPr/>
        <a:lstStyle/>
        <a:p>
          <a:endParaRPr lang="en-IN"/>
        </a:p>
      </dgm:t>
    </dgm:pt>
    <dgm:pt modelId="{4FD0A102-A6BB-496C-A285-C76E7EA5CEED}" type="sibTrans" cxnId="{D284497F-5AFA-4947-8F03-A2AC239E5BDE}">
      <dgm:prSet/>
      <dgm:spPr/>
      <dgm:t>
        <a:bodyPr/>
        <a:lstStyle/>
        <a:p>
          <a:endParaRPr lang="en-IN"/>
        </a:p>
      </dgm:t>
    </dgm:pt>
    <dgm:pt modelId="{08B491E3-D4E5-46B7-977C-4E8957EF148A}">
      <dgm:prSet/>
      <dgm:spPr/>
      <dgm:t>
        <a:bodyPr/>
        <a:lstStyle/>
        <a:p>
          <a:pPr rtl="0"/>
          <a:r>
            <a:rPr lang="en-IN"/>
            <a:t>prevent the formation of a smear layer during instrumentation or dissolve the latter once it has formed.</a:t>
          </a:r>
        </a:p>
      </dgm:t>
    </dgm:pt>
    <dgm:pt modelId="{4502D82C-9998-4286-BA14-B0EA416D6D44}" type="parTrans" cxnId="{C85FC9F9-74E5-48E1-BC35-D4B0D0D692F1}">
      <dgm:prSet/>
      <dgm:spPr/>
      <dgm:t>
        <a:bodyPr/>
        <a:lstStyle/>
        <a:p>
          <a:endParaRPr lang="en-IN"/>
        </a:p>
      </dgm:t>
    </dgm:pt>
    <dgm:pt modelId="{6D2C6743-3207-45AA-924C-A8CCF1FEAE24}" type="sibTrans" cxnId="{C85FC9F9-74E5-48E1-BC35-D4B0D0D692F1}">
      <dgm:prSet/>
      <dgm:spPr/>
      <dgm:t>
        <a:bodyPr/>
        <a:lstStyle/>
        <a:p>
          <a:endParaRPr lang="en-IN"/>
        </a:p>
      </dgm:t>
    </dgm:pt>
    <dgm:pt modelId="{C95EF729-3068-4427-8C44-4D1C656D7E36}" type="pres">
      <dgm:prSet presAssocID="{21D27770-65FB-46D8-A169-5A741D786E24}" presName="linear" presStyleCnt="0">
        <dgm:presLayoutVars>
          <dgm:animLvl val="lvl"/>
          <dgm:resizeHandles val="exact"/>
        </dgm:presLayoutVars>
      </dgm:prSet>
      <dgm:spPr/>
    </dgm:pt>
    <dgm:pt modelId="{97EEE6BD-6F25-405D-B7DF-4C12E30A4634}" type="pres">
      <dgm:prSet presAssocID="{7AF7B252-4D2B-438F-A2C6-604B9DAED87F}" presName="parentText" presStyleLbl="node1" presStyleIdx="0" presStyleCnt="4">
        <dgm:presLayoutVars>
          <dgm:chMax val="0"/>
          <dgm:bulletEnabled val="1"/>
        </dgm:presLayoutVars>
      </dgm:prSet>
      <dgm:spPr/>
    </dgm:pt>
    <dgm:pt modelId="{492B1D45-6A3F-4D38-AFC0-E120B54A63CC}" type="pres">
      <dgm:prSet presAssocID="{39F513FE-B521-406C-ADFD-1C8449802F3F}" presName="spacer" presStyleCnt="0"/>
      <dgm:spPr/>
    </dgm:pt>
    <dgm:pt modelId="{CBCF5065-E0BB-4469-A82A-CC4881AEF0C8}" type="pres">
      <dgm:prSet presAssocID="{49AFD534-E8F2-4E4E-81AE-11897AD15A10}" presName="parentText" presStyleLbl="node1" presStyleIdx="1" presStyleCnt="4">
        <dgm:presLayoutVars>
          <dgm:chMax val="0"/>
          <dgm:bulletEnabled val="1"/>
        </dgm:presLayoutVars>
      </dgm:prSet>
      <dgm:spPr/>
    </dgm:pt>
    <dgm:pt modelId="{0286F3C5-61D2-4F06-BB7A-53AD02C3DC86}" type="pres">
      <dgm:prSet presAssocID="{B748D9F6-D073-4216-8DDE-41C70AABE3DE}" presName="spacer" presStyleCnt="0"/>
      <dgm:spPr/>
    </dgm:pt>
    <dgm:pt modelId="{7ECA1921-A9B7-43D8-A76A-4CBF5FA72182}" type="pres">
      <dgm:prSet presAssocID="{D1613644-0292-4524-AE72-BDE8A9B5DBD5}" presName="parentText" presStyleLbl="node1" presStyleIdx="2" presStyleCnt="4">
        <dgm:presLayoutVars>
          <dgm:chMax val="0"/>
          <dgm:bulletEnabled val="1"/>
        </dgm:presLayoutVars>
      </dgm:prSet>
      <dgm:spPr/>
    </dgm:pt>
    <dgm:pt modelId="{7271C2E6-76FC-4FF3-8048-A7A52134DAE0}" type="pres">
      <dgm:prSet presAssocID="{4FD0A102-A6BB-496C-A285-C76E7EA5CEED}" presName="spacer" presStyleCnt="0"/>
      <dgm:spPr/>
    </dgm:pt>
    <dgm:pt modelId="{0908268E-2CB0-4096-A75C-2A30FEF07E0C}" type="pres">
      <dgm:prSet presAssocID="{08B491E3-D4E5-46B7-977C-4E8957EF148A}" presName="parentText" presStyleLbl="node1" presStyleIdx="3" presStyleCnt="4">
        <dgm:presLayoutVars>
          <dgm:chMax val="0"/>
          <dgm:bulletEnabled val="1"/>
        </dgm:presLayoutVars>
      </dgm:prSet>
      <dgm:spPr/>
    </dgm:pt>
  </dgm:ptLst>
  <dgm:cxnLst>
    <dgm:cxn modelId="{AA25B90B-6458-43C5-84BC-C94012809EA4}" type="presOf" srcId="{49AFD534-E8F2-4E4E-81AE-11897AD15A10}" destId="{CBCF5065-E0BB-4469-A82A-CC4881AEF0C8}" srcOrd="0" destOrd="0" presId="urn:microsoft.com/office/officeart/2005/8/layout/vList2"/>
    <dgm:cxn modelId="{D284497F-5AFA-4947-8F03-A2AC239E5BDE}" srcId="{21D27770-65FB-46D8-A169-5A741D786E24}" destId="{D1613644-0292-4524-AE72-BDE8A9B5DBD5}" srcOrd="2" destOrd="0" parTransId="{9E6F5D81-8AE8-418D-A6AC-509D89910256}" sibTransId="{4FD0A102-A6BB-496C-A285-C76E7EA5CEED}"/>
    <dgm:cxn modelId="{6523888C-DC0D-4C8F-A21E-27CE227FFFA6}" type="presOf" srcId="{7AF7B252-4D2B-438F-A2C6-604B9DAED87F}" destId="{97EEE6BD-6F25-405D-B7DF-4C12E30A4634}" srcOrd="0" destOrd="0" presId="urn:microsoft.com/office/officeart/2005/8/layout/vList2"/>
    <dgm:cxn modelId="{26325297-4D2A-4526-A73B-0999AC1F3B7A}" type="presOf" srcId="{08B491E3-D4E5-46B7-977C-4E8957EF148A}" destId="{0908268E-2CB0-4096-A75C-2A30FEF07E0C}" srcOrd="0" destOrd="0" presId="urn:microsoft.com/office/officeart/2005/8/layout/vList2"/>
    <dgm:cxn modelId="{26315B9F-35F4-4511-9382-1E2E6D75BE5C}" type="presOf" srcId="{21D27770-65FB-46D8-A169-5A741D786E24}" destId="{C95EF729-3068-4427-8C44-4D1C656D7E36}" srcOrd="0" destOrd="0" presId="urn:microsoft.com/office/officeart/2005/8/layout/vList2"/>
    <dgm:cxn modelId="{20656DD1-1DDA-4859-A44F-3F77DDFC6599}" srcId="{21D27770-65FB-46D8-A169-5A741D786E24}" destId="{49AFD534-E8F2-4E4E-81AE-11897AD15A10}" srcOrd="1" destOrd="0" parTransId="{77BDC9B6-C557-4886-913C-76470513F17C}" sibTransId="{B748D9F6-D073-4216-8DDE-41C70AABE3DE}"/>
    <dgm:cxn modelId="{C85FC9F9-74E5-48E1-BC35-D4B0D0D692F1}" srcId="{21D27770-65FB-46D8-A169-5A741D786E24}" destId="{08B491E3-D4E5-46B7-977C-4E8957EF148A}" srcOrd="3" destOrd="0" parTransId="{4502D82C-9998-4286-BA14-B0EA416D6D44}" sibTransId="{6D2C6743-3207-45AA-924C-A8CCF1FEAE24}"/>
    <dgm:cxn modelId="{F68C67FB-CB32-4EC0-B33E-1AA8AEC9B084}" type="presOf" srcId="{D1613644-0292-4524-AE72-BDE8A9B5DBD5}" destId="{7ECA1921-A9B7-43D8-A76A-4CBF5FA72182}" srcOrd="0" destOrd="0" presId="urn:microsoft.com/office/officeart/2005/8/layout/vList2"/>
    <dgm:cxn modelId="{C841AFFB-8B78-4C09-A526-AD85D0D1500B}" srcId="{21D27770-65FB-46D8-A169-5A741D786E24}" destId="{7AF7B252-4D2B-438F-A2C6-604B9DAED87F}" srcOrd="0" destOrd="0" parTransId="{04F99A58-A92E-4F43-92A0-CADC034A9ADA}" sibTransId="{39F513FE-B521-406C-ADFD-1C8449802F3F}"/>
    <dgm:cxn modelId="{07524B57-2B89-4959-9224-09501D3557CF}" type="presParOf" srcId="{C95EF729-3068-4427-8C44-4D1C656D7E36}" destId="{97EEE6BD-6F25-405D-B7DF-4C12E30A4634}" srcOrd="0" destOrd="0" presId="urn:microsoft.com/office/officeart/2005/8/layout/vList2"/>
    <dgm:cxn modelId="{C8F3C5DA-3808-47BE-9371-4658ABCCFE37}" type="presParOf" srcId="{C95EF729-3068-4427-8C44-4D1C656D7E36}" destId="{492B1D45-6A3F-4D38-AFC0-E120B54A63CC}" srcOrd="1" destOrd="0" presId="urn:microsoft.com/office/officeart/2005/8/layout/vList2"/>
    <dgm:cxn modelId="{88D36311-E642-47EF-9C29-D6002F3AE844}" type="presParOf" srcId="{C95EF729-3068-4427-8C44-4D1C656D7E36}" destId="{CBCF5065-E0BB-4469-A82A-CC4881AEF0C8}" srcOrd="2" destOrd="0" presId="urn:microsoft.com/office/officeart/2005/8/layout/vList2"/>
    <dgm:cxn modelId="{270ADB7E-1CE5-4440-AE36-F69E65FBEAF0}" type="presParOf" srcId="{C95EF729-3068-4427-8C44-4D1C656D7E36}" destId="{0286F3C5-61D2-4F06-BB7A-53AD02C3DC86}" srcOrd="3" destOrd="0" presId="urn:microsoft.com/office/officeart/2005/8/layout/vList2"/>
    <dgm:cxn modelId="{F87F32B1-59B9-48B5-A799-335C60431900}" type="presParOf" srcId="{C95EF729-3068-4427-8C44-4D1C656D7E36}" destId="{7ECA1921-A9B7-43D8-A76A-4CBF5FA72182}" srcOrd="4" destOrd="0" presId="urn:microsoft.com/office/officeart/2005/8/layout/vList2"/>
    <dgm:cxn modelId="{A29E86F9-F569-441E-B30E-15662761C1B5}" type="presParOf" srcId="{C95EF729-3068-4427-8C44-4D1C656D7E36}" destId="{7271C2E6-76FC-4FF3-8048-A7A52134DAE0}" srcOrd="5" destOrd="0" presId="urn:microsoft.com/office/officeart/2005/8/layout/vList2"/>
    <dgm:cxn modelId="{DB5ECFB4-FD9B-464F-BC3D-3FA99D0D25FA}" type="presParOf" srcId="{C95EF729-3068-4427-8C44-4D1C656D7E36}" destId="{0908268E-2CB0-4096-A75C-2A30FEF07E0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DDC56B9-16AD-4B7D-A2A9-C12C0CC9283C}"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IN"/>
        </a:p>
      </dgm:t>
    </dgm:pt>
    <dgm:pt modelId="{353A87CC-F5F3-4231-B225-827F83C29719}">
      <dgm:prSet custT="1"/>
      <dgm:spPr/>
      <dgm:t>
        <a:bodyPr/>
        <a:lstStyle/>
        <a:p>
          <a:pPr algn="ctr" rtl="0"/>
          <a:r>
            <a:rPr lang="en-IN" sz="2400" dirty="0"/>
            <a:t>systemically nontoxic.</a:t>
          </a:r>
        </a:p>
      </dgm:t>
    </dgm:pt>
    <dgm:pt modelId="{8D7370BA-F2FA-4C05-ABBF-F8CE472C278A}" type="parTrans" cxnId="{06472268-B574-4E24-9804-380A6F8057E3}">
      <dgm:prSet/>
      <dgm:spPr/>
      <dgm:t>
        <a:bodyPr/>
        <a:lstStyle/>
        <a:p>
          <a:pPr algn="ctr"/>
          <a:endParaRPr lang="en-IN"/>
        </a:p>
      </dgm:t>
    </dgm:pt>
    <dgm:pt modelId="{D32143EF-3F96-4213-A62A-9077B477810C}" type="sibTrans" cxnId="{06472268-B574-4E24-9804-380A6F8057E3}">
      <dgm:prSet/>
      <dgm:spPr/>
      <dgm:t>
        <a:bodyPr/>
        <a:lstStyle/>
        <a:p>
          <a:pPr algn="ctr"/>
          <a:endParaRPr lang="en-IN"/>
        </a:p>
      </dgm:t>
    </dgm:pt>
    <dgm:pt modelId="{B8009961-F581-4944-97C9-8652BC7A600B}">
      <dgm:prSet custT="1"/>
      <dgm:spPr/>
      <dgm:t>
        <a:bodyPr/>
        <a:lstStyle/>
        <a:p>
          <a:pPr algn="ctr" rtl="0"/>
          <a:r>
            <a:rPr lang="en-IN" sz="2400" dirty="0"/>
            <a:t> non caustic to periodontal tissues.</a:t>
          </a:r>
        </a:p>
      </dgm:t>
    </dgm:pt>
    <dgm:pt modelId="{64FB831B-7FC0-4684-92B1-5F6877AE7032}" type="parTrans" cxnId="{D226816D-ED51-4683-A8CC-C0F0D14B6DC2}">
      <dgm:prSet/>
      <dgm:spPr/>
      <dgm:t>
        <a:bodyPr/>
        <a:lstStyle/>
        <a:p>
          <a:pPr algn="ctr"/>
          <a:endParaRPr lang="en-IN"/>
        </a:p>
      </dgm:t>
    </dgm:pt>
    <dgm:pt modelId="{353DF6BC-CA0C-42CB-AD8F-F55B9ACC23BF}" type="sibTrans" cxnId="{D226816D-ED51-4683-A8CC-C0F0D14B6DC2}">
      <dgm:prSet/>
      <dgm:spPr/>
      <dgm:t>
        <a:bodyPr/>
        <a:lstStyle/>
        <a:p>
          <a:pPr algn="ctr"/>
          <a:endParaRPr lang="en-IN"/>
        </a:p>
      </dgm:t>
    </dgm:pt>
    <dgm:pt modelId="{9E3FEAA7-B36A-4DD9-B3A4-5E50B0C79A29}">
      <dgm:prSet custT="1"/>
      <dgm:spPr/>
      <dgm:t>
        <a:bodyPr/>
        <a:lstStyle/>
        <a:p>
          <a:pPr algn="ctr" rtl="0"/>
          <a:r>
            <a:rPr lang="en-IN" sz="2400" dirty="0"/>
            <a:t> little potential to cause an anaphylactic reaction.</a:t>
          </a:r>
        </a:p>
      </dgm:t>
    </dgm:pt>
    <dgm:pt modelId="{F3E440BF-C891-443E-9295-224434E7888A}" type="parTrans" cxnId="{226A67FA-115D-4828-850F-869A22B5FC49}">
      <dgm:prSet/>
      <dgm:spPr/>
      <dgm:t>
        <a:bodyPr/>
        <a:lstStyle/>
        <a:p>
          <a:pPr algn="ctr"/>
          <a:endParaRPr lang="en-IN"/>
        </a:p>
      </dgm:t>
    </dgm:pt>
    <dgm:pt modelId="{5A661491-CC20-49C9-AD6B-9DF35BE5D8B9}" type="sibTrans" cxnId="{226A67FA-115D-4828-850F-869A22B5FC49}">
      <dgm:prSet/>
      <dgm:spPr/>
      <dgm:t>
        <a:bodyPr/>
        <a:lstStyle/>
        <a:p>
          <a:pPr algn="ctr"/>
          <a:endParaRPr lang="en-IN"/>
        </a:p>
      </dgm:t>
    </dgm:pt>
    <dgm:pt modelId="{17860259-7B56-4208-9B35-D25F0B20D12F}" type="pres">
      <dgm:prSet presAssocID="{EDDC56B9-16AD-4B7D-A2A9-C12C0CC9283C}" presName="linear" presStyleCnt="0">
        <dgm:presLayoutVars>
          <dgm:animLvl val="lvl"/>
          <dgm:resizeHandles val="exact"/>
        </dgm:presLayoutVars>
      </dgm:prSet>
      <dgm:spPr/>
    </dgm:pt>
    <dgm:pt modelId="{84E9D6B2-F3A6-4D2E-83E6-94AFB3B544EA}" type="pres">
      <dgm:prSet presAssocID="{353A87CC-F5F3-4231-B225-827F83C29719}" presName="parentText" presStyleLbl="node1" presStyleIdx="0" presStyleCnt="3">
        <dgm:presLayoutVars>
          <dgm:chMax val="0"/>
          <dgm:bulletEnabled val="1"/>
        </dgm:presLayoutVars>
      </dgm:prSet>
      <dgm:spPr/>
    </dgm:pt>
    <dgm:pt modelId="{9B5328CE-E9C3-45B0-A83F-BF1B0B479AF1}" type="pres">
      <dgm:prSet presAssocID="{D32143EF-3F96-4213-A62A-9077B477810C}" presName="spacer" presStyleCnt="0"/>
      <dgm:spPr/>
    </dgm:pt>
    <dgm:pt modelId="{F2E76784-B5D6-42FA-9D63-143EDFC8A3F8}" type="pres">
      <dgm:prSet presAssocID="{B8009961-F581-4944-97C9-8652BC7A600B}" presName="parentText" presStyleLbl="node1" presStyleIdx="1" presStyleCnt="3" custLinFactNeighborY="-856">
        <dgm:presLayoutVars>
          <dgm:chMax val="0"/>
          <dgm:bulletEnabled val="1"/>
        </dgm:presLayoutVars>
      </dgm:prSet>
      <dgm:spPr/>
    </dgm:pt>
    <dgm:pt modelId="{C09C70DD-D0BB-4358-A1F7-CBE86EEE889A}" type="pres">
      <dgm:prSet presAssocID="{353DF6BC-CA0C-42CB-AD8F-F55B9ACC23BF}" presName="spacer" presStyleCnt="0"/>
      <dgm:spPr/>
    </dgm:pt>
    <dgm:pt modelId="{AD8FDD04-72D6-492F-8B6F-C18F4DC5102B}" type="pres">
      <dgm:prSet presAssocID="{9E3FEAA7-B36A-4DD9-B3A4-5E50B0C79A29}" presName="parentText" presStyleLbl="node1" presStyleIdx="2" presStyleCnt="3">
        <dgm:presLayoutVars>
          <dgm:chMax val="0"/>
          <dgm:bulletEnabled val="1"/>
        </dgm:presLayoutVars>
      </dgm:prSet>
      <dgm:spPr/>
    </dgm:pt>
  </dgm:ptLst>
  <dgm:cxnLst>
    <dgm:cxn modelId="{06472268-B574-4E24-9804-380A6F8057E3}" srcId="{EDDC56B9-16AD-4B7D-A2A9-C12C0CC9283C}" destId="{353A87CC-F5F3-4231-B225-827F83C29719}" srcOrd="0" destOrd="0" parTransId="{8D7370BA-F2FA-4C05-ABBF-F8CE472C278A}" sibTransId="{D32143EF-3F96-4213-A62A-9077B477810C}"/>
    <dgm:cxn modelId="{D226816D-ED51-4683-A8CC-C0F0D14B6DC2}" srcId="{EDDC56B9-16AD-4B7D-A2A9-C12C0CC9283C}" destId="{B8009961-F581-4944-97C9-8652BC7A600B}" srcOrd="1" destOrd="0" parTransId="{64FB831B-7FC0-4684-92B1-5F6877AE7032}" sibTransId="{353DF6BC-CA0C-42CB-AD8F-F55B9ACC23BF}"/>
    <dgm:cxn modelId="{445DA97E-6537-486D-9333-8C64F0839034}" type="presOf" srcId="{9E3FEAA7-B36A-4DD9-B3A4-5E50B0C79A29}" destId="{AD8FDD04-72D6-492F-8B6F-C18F4DC5102B}" srcOrd="0" destOrd="0" presId="urn:microsoft.com/office/officeart/2005/8/layout/vList2"/>
    <dgm:cxn modelId="{4AFFF1B5-7DA0-49DA-81E7-EF674C8D1B5B}" type="presOf" srcId="{EDDC56B9-16AD-4B7D-A2A9-C12C0CC9283C}" destId="{17860259-7B56-4208-9B35-D25F0B20D12F}" srcOrd="0" destOrd="0" presId="urn:microsoft.com/office/officeart/2005/8/layout/vList2"/>
    <dgm:cxn modelId="{97AB0CCF-215B-4FB5-9EB6-F7ED416F15BB}" type="presOf" srcId="{353A87CC-F5F3-4231-B225-827F83C29719}" destId="{84E9D6B2-F3A6-4D2E-83E6-94AFB3B544EA}" srcOrd="0" destOrd="0" presId="urn:microsoft.com/office/officeart/2005/8/layout/vList2"/>
    <dgm:cxn modelId="{FCEF71F2-5673-4969-8D7E-4F96732C1012}" type="presOf" srcId="{B8009961-F581-4944-97C9-8652BC7A600B}" destId="{F2E76784-B5D6-42FA-9D63-143EDFC8A3F8}" srcOrd="0" destOrd="0" presId="urn:microsoft.com/office/officeart/2005/8/layout/vList2"/>
    <dgm:cxn modelId="{226A67FA-115D-4828-850F-869A22B5FC49}" srcId="{EDDC56B9-16AD-4B7D-A2A9-C12C0CC9283C}" destId="{9E3FEAA7-B36A-4DD9-B3A4-5E50B0C79A29}" srcOrd="2" destOrd="0" parTransId="{F3E440BF-C891-443E-9295-224434E7888A}" sibTransId="{5A661491-CC20-49C9-AD6B-9DF35BE5D8B9}"/>
    <dgm:cxn modelId="{8136FEBB-01C3-4C99-9C7A-1EA50F61F2D8}" type="presParOf" srcId="{17860259-7B56-4208-9B35-D25F0B20D12F}" destId="{84E9D6B2-F3A6-4D2E-83E6-94AFB3B544EA}" srcOrd="0" destOrd="0" presId="urn:microsoft.com/office/officeart/2005/8/layout/vList2"/>
    <dgm:cxn modelId="{D497ED5D-020F-436C-B4A5-DEDE191BEA0A}" type="presParOf" srcId="{17860259-7B56-4208-9B35-D25F0B20D12F}" destId="{9B5328CE-E9C3-45B0-A83F-BF1B0B479AF1}" srcOrd="1" destOrd="0" presId="urn:microsoft.com/office/officeart/2005/8/layout/vList2"/>
    <dgm:cxn modelId="{84ACC5E1-C5A2-41D3-9E3E-7E359BEAEBA5}" type="presParOf" srcId="{17860259-7B56-4208-9B35-D25F0B20D12F}" destId="{F2E76784-B5D6-42FA-9D63-143EDFC8A3F8}" srcOrd="2" destOrd="0" presId="urn:microsoft.com/office/officeart/2005/8/layout/vList2"/>
    <dgm:cxn modelId="{E71AB6E4-6770-42B8-8B33-2BF523056577}" type="presParOf" srcId="{17860259-7B56-4208-9B35-D25F0B20D12F}" destId="{C09C70DD-D0BB-4358-A1F7-CBE86EEE889A}" srcOrd="3" destOrd="0" presId="urn:microsoft.com/office/officeart/2005/8/layout/vList2"/>
    <dgm:cxn modelId="{54C37220-FE66-4405-8218-564F660D41E2}" type="presParOf" srcId="{17860259-7B56-4208-9B35-D25F0B20D12F}" destId="{AD8FDD04-72D6-492F-8B6F-C18F4DC5102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2FD6C7F-4822-4307-952C-8D69954FAC3A}"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IN"/>
        </a:p>
      </dgm:t>
    </dgm:pt>
    <dgm:pt modelId="{25DCD917-BBE7-43CC-9F88-1EA80F6C64DA}">
      <dgm:prSet/>
      <dgm:spPr/>
      <dgm:t>
        <a:bodyPr/>
        <a:lstStyle/>
        <a:p>
          <a:pPr rtl="0"/>
          <a:r>
            <a:rPr lang="en-US" dirty="0"/>
            <a:t> WORKING SOLUTION</a:t>
          </a:r>
          <a:r>
            <a:rPr lang="en-US" i="1" dirty="0"/>
            <a:t>: </a:t>
          </a:r>
          <a:r>
            <a:rPr lang="en-US" dirty="0"/>
            <a:t>are those Irrigants which have a certain specific function such as tissue </a:t>
          </a:r>
          <a:r>
            <a:rPr lang="en-US" dirty="0" err="1"/>
            <a:t>dissolution,chelation</a:t>
          </a:r>
          <a:r>
            <a:rPr lang="en-US" dirty="0"/>
            <a:t>.</a:t>
          </a:r>
          <a:endParaRPr lang="en-IN" dirty="0"/>
        </a:p>
      </dgm:t>
    </dgm:pt>
    <dgm:pt modelId="{746D3D71-42A9-48F1-AE66-04B1519590DA}" type="parTrans" cxnId="{28244FBA-DF13-4AB4-A5E1-F97034E70AA3}">
      <dgm:prSet/>
      <dgm:spPr/>
      <dgm:t>
        <a:bodyPr/>
        <a:lstStyle/>
        <a:p>
          <a:endParaRPr lang="en-IN"/>
        </a:p>
      </dgm:t>
    </dgm:pt>
    <dgm:pt modelId="{FEEB64A8-6B7E-4812-89CD-BB0FD1D89E42}" type="sibTrans" cxnId="{28244FBA-DF13-4AB4-A5E1-F97034E70AA3}">
      <dgm:prSet/>
      <dgm:spPr/>
      <dgm:t>
        <a:bodyPr/>
        <a:lstStyle/>
        <a:p>
          <a:endParaRPr lang="en-IN"/>
        </a:p>
      </dgm:t>
    </dgm:pt>
    <dgm:pt modelId="{89D41B55-5774-4215-8229-490A11984626}">
      <dgm:prSet/>
      <dgm:spPr/>
      <dgm:t>
        <a:bodyPr/>
        <a:lstStyle/>
        <a:p>
          <a:pPr rtl="0"/>
          <a:r>
            <a:rPr lang="en-US" dirty="0"/>
            <a:t>IRRIGANT : are those which are used in larger quantities and are mainly meant for physically flushing out the debris kept in suspension by the working solution.</a:t>
          </a:r>
          <a:endParaRPr lang="en-IN" dirty="0"/>
        </a:p>
      </dgm:t>
    </dgm:pt>
    <dgm:pt modelId="{87636348-D770-4726-BD99-FCE6B492423E}" type="parTrans" cxnId="{6E7BB423-FA82-4454-987E-9932CDEC14E9}">
      <dgm:prSet/>
      <dgm:spPr/>
      <dgm:t>
        <a:bodyPr/>
        <a:lstStyle/>
        <a:p>
          <a:endParaRPr lang="en-IN"/>
        </a:p>
      </dgm:t>
    </dgm:pt>
    <dgm:pt modelId="{59118D0A-3F9D-4BB9-A492-4A646DA11610}" type="sibTrans" cxnId="{6E7BB423-FA82-4454-987E-9932CDEC14E9}">
      <dgm:prSet/>
      <dgm:spPr/>
      <dgm:t>
        <a:bodyPr/>
        <a:lstStyle/>
        <a:p>
          <a:endParaRPr lang="en-IN"/>
        </a:p>
      </dgm:t>
    </dgm:pt>
    <dgm:pt modelId="{F8E95352-7169-4FA3-861C-29148D8E15FD}" type="pres">
      <dgm:prSet presAssocID="{B2FD6C7F-4822-4307-952C-8D69954FAC3A}" presName="linear" presStyleCnt="0">
        <dgm:presLayoutVars>
          <dgm:animLvl val="lvl"/>
          <dgm:resizeHandles val="exact"/>
        </dgm:presLayoutVars>
      </dgm:prSet>
      <dgm:spPr/>
    </dgm:pt>
    <dgm:pt modelId="{D2B2816F-F8D4-48A1-B10B-06AC654D19F7}" type="pres">
      <dgm:prSet presAssocID="{25DCD917-BBE7-43CC-9F88-1EA80F6C64DA}" presName="parentText" presStyleLbl="node1" presStyleIdx="0" presStyleCnt="2">
        <dgm:presLayoutVars>
          <dgm:chMax val="0"/>
          <dgm:bulletEnabled val="1"/>
        </dgm:presLayoutVars>
      </dgm:prSet>
      <dgm:spPr/>
    </dgm:pt>
    <dgm:pt modelId="{8AD4CB3B-47C6-4B6C-9A67-3E322A95C328}" type="pres">
      <dgm:prSet presAssocID="{FEEB64A8-6B7E-4812-89CD-BB0FD1D89E42}" presName="spacer" presStyleCnt="0"/>
      <dgm:spPr/>
    </dgm:pt>
    <dgm:pt modelId="{F843B911-D69D-438B-A31A-B996EC6E2DC5}" type="pres">
      <dgm:prSet presAssocID="{89D41B55-5774-4215-8229-490A11984626}" presName="parentText" presStyleLbl="node1" presStyleIdx="1" presStyleCnt="2">
        <dgm:presLayoutVars>
          <dgm:chMax val="0"/>
          <dgm:bulletEnabled val="1"/>
        </dgm:presLayoutVars>
      </dgm:prSet>
      <dgm:spPr/>
    </dgm:pt>
  </dgm:ptLst>
  <dgm:cxnLst>
    <dgm:cxn modelId="{6E7BB423-FA82-4454-987E-9932CDEC14E9}" srcId="{B2FD6C7F-4822-4307-952C-8D69954FAC3A}" destId="{89D41B55-5774-4215-8229-490A11984626}" srcOrd="1" destOrd="0" parTransId="{87636348-D770-4726-BD99-FCE6B492423E}" sibTransId="{59118D0A-3F9D-4BB9-A492-4A646DA11610}"/>
    <dgm:cxn modelId="{F0A7B924-5D17-4732-9D70-31CF01FFF58D}" type="presOf" srcId="{B2FD6C7F-4822-4307-952C-8D69954FAC3A}" destId="{F8E95352-7169-4FA3-861C-29148D8E15FD}" srcOrd="0" destOrd="0" presId="urn:microsoft.com/office/officeart/2005/8/layout/vList2"/>
    <dgm:cxn modelId="{28244FBA-DF13-4AB4-A5E1-F97034E70AA3}" srcId="{B2FD6C7F-4822-4307-952C-8D69954FAC3A}" destId="{25DCD917-BBE7-43CC-9F88-1EA80F6C64DA}" srcOrd="0" destOrd="0" parTransId="{746D3D71-42A9-48F1-AE66-04B1519590DA}" sibTransId="{FEEB64A8-6B7E-4812-89CD-BB0FD1D89E42}"/>
    <dgm:cxn modelId="{75C8C8EB-63C9-436F-BFF7-D2A8F00CC499}" type="presOf" srcId="{25DCD917-BBE7-43CC-9F88-1EA80F6C64DA}" destId="{D2B2816F-F8D4-48A1-B10B-06AC654D19F7}" srcOrd="0" destOrd="0" presId="urn:microsoft.com/office/officeart/2005/8/layout/vList2"/>
    <dgm:cxn modelId="{25C3B4F6-CF4E-4749-96FB-45FF0DC39C32}" type="presOf" srcId="{89D41B55-5774-4215-8229-490A11984626}" destId="{F843B911-D69D-438B-A31A-B996EC6E2DC5}" srcOrd="0" destOrd="0" presId="urn:microsoft.com/office/officeart/2005/8/layout/vList2"/>
    <dgm:cxn modelId="{70F2A1CE-431C-4A94-AA72-4F48BBD927D3}" type="presParOf" srcId="{F8E95352-7169-4FA3-861C-29148D8E15FD}" destId="{D2B2816F-F8D4-48A1-B10B-06AC654D19F7}" srcOrd="0" destOrd="0" presId="urn:microsoft.com/office/officeart/2005/8/layout/vList2"/>
    <dgm:cxn modelId="{32EB6A12-7B70-48FB-B181-3C6BB095DABC}" type="presParOf" srcId="{F8E95352-7169-4FA3-861C-29148D8E15FD}" destId="{8AD4CB3B-47C6-4B6C-9A67-3E322A95C328}" srcOrd="1" destOrd="0" presId="urn:microsoft.com/office/officeart/2005/8/layout/vList2"/>
    <dgm:cxn modelId="{72F71678-E4E1-43F3-9FE6-950BBCA19F06}" type="presParOf" srcId="{F8E95352-7169-4FA3-861C-29148D8E15FD}" destId="{F843B911-D69D-438B-A31A-B996EC6E2DC5}"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A2472D8-AC2E-4B0D-9D5C-323E33060285}" type="doc">
      <dgm:prSet loTypeId="urn:microsoft.com/office/officeart/2005/8/layout/default#1" loCatId="list" qsTypeId="urn:microsoft.com/office/officeart/2005/8/quickstyle/simple1" qsCatId="simple" csTypeId="urn:microsoft.com/office/officeart/2005/8/colors/accent4_4" csCatId="accent4" phldr="1"/>
      <dgm:spPr/>
      <dgm:t>
        <a:bodyPr/>
        <a:lstStyle/>
        <a:p>
          <a:endParaRPr lang="en-IN"/>
        </a:p>
      </dgm:t>
    </dgm:pt>
    <dgm:pt modelId="{9C5628F3-49ED-4B2D-B048-40B9B81A96F2}">
      <dgm:prSet/>
      <dgm:spPr/>
      <dgm:t>
        <a:bodyPr/>
        <a:lstStyle/>
        <a:p>
          <a:pPr rtl="0"/>
          <a:r>
            <a:rPr lang="en-US" dirty="0"/>
            <a:t>CHEMICALLY INACTIVE- are based on lavage only and have no chemical or action on the root canals.</a:t>
          </a:r>
          <a:endParaRPr lang="en-IN" dirty="0"/>
        </a:p>
      </dgm:t>
    </dgm:pt>
    <dgm:pt modelId="{6E9BF0DA-E8C0-47B9-BDF5-3CA8DE500EB6}" type="parTrans" cxnId="{1016B861-61B6-4ED1-9DED-F257929FAD66}">
      <dgm:prSet/>
      <dgm:spPr/>
      <dgm:t>
        <a:bodyPr/>
        <a:lstStyle/>
        <a:p>
          <a:endParaRPr lang="en-IN"/>
        </a:p>
      </dgm:t>
    </dgm:pt>
    <dgm:pt modelId="{9B8E7488-3528-4435-AE1B-B1EB5E1410F8}" type="sibTrans" cxnId="{1016B861-61B6-4ED1-9DED-F257929FAD66}">
      <dgm:prSet/>
      <dgm:spPr/>
      <dgm:t>
        <a:bodyPr/>
        <a:lstStyle/>
        <a:p>
          <a:endParaRPr lang="en-IN"/>
        </a:p>
      </dgm:t>
    </dgm:pt>
    <dgm:pt modelId="{2B44A04B-55FB-4702-B48D-57636D68B145}">
      <dgm:prSet/>
      <dgm:spPr/>
      <dgm:t>
        <a:bodyPr/>
        <a:lstStyle/>
        <a:p>
          <a:pPr rtl="0"/>
          <a:r>
            <a:rPr lang="en-US"/>
            <a:t>CHEMICALLY ACTIVE- have a chemical action on the root canals.</a:t>
          </a:r>
          <a:endParaRPr lang="en-IN"/>
        </a:p>
      </dgm:t>
    </dgm:pt>
    <dgm:pt modelId="{70B496CF-22E7-4DE0-8D41-68EC41B8C16A}" type="parTrans" cxnId="{CB2D5055-5F07-455C-9D95-FFCB758279A2}">
      <dgm:prSet/>
      <dgm:spPr/>
      <dgm:t>
        <a:bodyPr/>
        <a:lstStyle/>
        <a:p>
          <a:endParaRPr lang="en-IN"/>
        </a:p>
      </dgm:t>
    </dgm:pt>
    <dgm:pt modelId="{E563C66D-CB34-4297-9F38-2D76612A7B18}" type="sibTrans" cxnId="{CB2D5055-5F07-455C-9D95-FFCB758279A2}">
      <dgm:prSet/>
      <dgm:spPr/>
      <dgm:t>
        <a:bodyPr/>
        <a:lstStyle/>
        <a:p>
          <a:endParaRPr lang="en-IN"/>
        </a:p>
      </dgm:t>
    </dgm:pt>
    <dgm:pt modelId="{F0D3E63A-2B1F-43A3-8612-38A3131DF833}">
      <dgm:prSet/>
      <dgm:spPr/>
      <dgm:t>
        <a:bodyPr/>
        <a:lstStyle/>
        <a:p>
          <a:pPr rtl="0"/>
          <a:r>
            <a:rPr lang="en-US" dirty="0"/>
            <a:t>CHEMICALLY INACTIVE SOLUTIONS - Water , Saline                                      </a:t>
          </a:r>
          <a:endParaRPr lang="en-IN" dirty="0"/>
        </a:p>
      </dgm:t>
    </dgm:pt>
    <dgm:pt modelId="{836E88D7-EE81-4B4D-B25E-E7B19E3BD7ED}" type="parTrans" cxnId="{C180700C-33A4-418D-8807-3DB84F9020FD}">
      <dgm:prSet/>
      <dgm:spPr/>
      <dgm:t>
        <a:bodyPr/>
        <a:lstStyle/>
        <a:p>
          <a:endParaRPr lang="en-IN"/>
        </a:p>
      </dgm:t>
    </dgm:pt>
    <dgm:pt modelId="{965591A5-F274-4653-BA22-E424BF1BC12D}" type="sibTrans" cxnId="{C180700C-33A4-418D-8807-3DB84F9020FD}">
      <dgm:prSet/>
      <dgm:spPr/>
      <dgm:t>
        <a:bodyPr/>
        <a:lstStyle/>
        <a:p>
          <a:endParaRPr lang="en-IN"/>
        </a:p>
      </dgm:t>
    </dgm:pt>
    <dgm:pt modelId="{14D30C13-7820-41F7-A80A-302D4F3F6CF7}">
      <dgm:prSet/>
      <dgm:spPr/>
      <dgm:t>
        <a:bodyPr/>
        <a:lstStyle/>
        <a:p>
          <a:pPr rtl="0"/>
          <a:r>
            <a:rPr lang="en-US" dirty="0"/>
            <a:t>CHEMICALLY ACTIVE SOLUTION –Acids, </a:t>
          </a:r>
          <a:r>
            <a:rPr lang="en-US" dirty="0" err="1"/>
            <a:t>Chelators</a:t>
          </a:r>
          <a:r>
            <a:rPr lang="en-US" dirty="0"/>
            <a:t>, Oxidizers, Detergents, </a:t>
          </a:r>
          <a:r>
            <a:rPr lang="en-US" dirty="0" err="1"/>
            <a:t>Alkalines</a:t>
          </a:r>
          <a:endParaRPr lang="en-IN" dirty="0"/>
        </a:p>
      </dgm:t>
    </dgm:pt>
    <dgm:pt modelId="{9E943692-15F3-42A7-971B-E8E787080B82}" type="parTrans" cxnId="{E703A6DD-1138-468A-97B1-098E44D1E4B2}">
      <dgm:prSet/>
      <dgm:spPr/>
      <dgm:t>
        <a:bodyPr/>
        <a:lstStyle/>
        <a:p>
          <a:endParaRPr lang="en-IN"/>
        </a:p>
      </dgm:t>
    </dgm:pt>
    <dgm:pt modelId="{D705E198-DAEF-4A00-881C-C6074470D10B}" type="sibTrans" cxnId="{E703A6DD-1138-468A-97B1-098E44D1E4B2}">
      <dgm:prSet/>
      <dgm:spPr/>
      <dgm:t>
        <a:bodyPr/>
        <a:lstStyle/>
        <a:p>
          <a:endParaRPr lang="en-IN"/>
        </a:p>
      </dgm:t>
    </dgm:pt>
    <dgm:pt modelId="{109CAE62-B1F4-4080-9B6E-84DC06FD6847}" type="pres">
      <dgm:prSet presAssocID="{1A2472D8-AC2E-4B0D-9D5C-323E33060285}" presName="diagram" presStyleCnt="0">
        <dgm:presLayoutVars>
          <dgm:dir/>
          <dgm:resizeHandles val="exact"/>
        </dgm:presLayoutVars>
      </dgm:prSet>
      <dgm:spPr/>
    </dgm:pt>
    <dgm:pt modelId="{246C94A6-B81E-4F03-BE03-DED59837C9AC}" type="pres">
      <dgm:prSet presAssocID="{9C5628F3-49ED-4B2D-B048-40B9B81A96F2}" presName="node" presStyleLbl="node1" presStyleIdx="0" presStyleCnt="4">
        <dgm:presLayoutVars>
          <dgm:bulletEnabled val="1"/>
        </dgm:presLayoutVars>
      </dgm:prSet>
      <dgm:spPr/>
    </dgm:pt>
    <dgm:pt modelId="{CB29FD60-86AF-4E61-9264-A525F9E4D741}" type="pres">
      <dgm:prSet presAssocID="{9B8E7488-3528-4435-AE1B-B1EB5E1410F8}" presName="sibTrans" presStyleCnt="0"/>
      <dgm:spPr/>
    </dgm:pt>
    <dgm:pt modelId="{F63EB23B-C7D1-4BCF-B79E-2BFF8C45A2E5}" type="pres">
      <dgm:prSet presAssocID="{2B44A04B-55FB-4702-B48D-57636D68B145}" presName="node" presStyleLbl="node1" presStyleIdx="1" presStyleCnt="4">
        <dgm:presLayoutVars>
          <dgm:bulletEnabled val="1"/>
        </dgm:presLayoutVars>
      </dgm:prSet>
      <dgm:spPr/>
    </dgm:pt>
    <dgm:pt modelId="{8DC31FC9-5AF1-4067-8963-8B3D25640DA6}" type="pres">
      <dgm:prSet presAssocID="{E563C66D-CB34-4297-9F38-2D76612A7B18}" presName="sibTrans" presStyleCnt="0"/>
      <dgm:spPr/>
    </dgm:pt>
    <dgm:pt modelId="{D32087CB-AADE-4498-A276-E422FB13F591}" type="pres">
      <dgm:prSet presAssocID="{F0D3E63A-2B1F-43A3-8612-38A3131DF833}" presName="node" presStyleLbl="node1" presStyleIdx="2" presStyleCnt="4">
        <dgm:presLayoutVars>
          <dgm:bulletEnabled val="1"/>
        </dgm:presLayoutVars>
      </dgm:prSet>
      <dgm:spPr/>
    </dgm:pt>
    <dgm:pt modelId="{0B8C8550-A22E-44DE-ADED-FE0B698A39B8}" type="pres">
      <dgm:prSet presAssocID="{965591A5-F274-4653-BA22-E424BF1BC12D}" presName="sibTrans" presStyleCnt="0"/>
      <dgm:spPr/>
    </dgm:pt>
    <dgm:pt modelId="{46966509-CC87-472A-BE90-072844F7C3A6}" type="pres">
      <dgm:prSet presAssocID="{14D30C13-7820-41F7-A80A-302D4F3F6CF7}" presName="node" presStyleLbl="node1" presStyleIdx="3" presStyleCnt="4">
        <dgm:presLayoutVars>
          <dgm:bulletEnabled val="1"/>
        </dgm:presLayoutVars>
      </dgm:prSet>
      <dgm:spPr/>
    </dgm:pt>
  </dgm:ptLst>
  <dgm:cxnLst>
    <dgm:cxn modelId="{C180700C-33A4-418D-8807-3DB84F9020FD}" srcId="{1A2472D8-AC2E-4B0D-9D5C-323E33060285}" destId="{F0D3E63A-2B1F-43A3-8612-38A3131DF833}" srcOrd="2" destOrd="0" parTransId="{836E88D7-EE81-4B4D-B25E-E7B19E3BD7ED}" sibTransId="{965591A5-F274-4653-BA22-E424BF1BC12D}"/>
    <dgm:cxn modelId="{88722F34-0ADE-4C88-B34A-271154F35898}" type="presOf" srcId="{1A2472D8-AC2E-4B0D-9D5C-323E33060285}" destId="{109CAE62-B1F4-4080-9B6E-84DC06FD6847}" srcOrd="0" destOrd="0" presId="urn:microsoft.com/office/officeart/2005/8/layout/default#1"/>
    <dgm:cxn modelId="{25A9DE37-017A-4558-835C-EE7538F81FD2}" type="presOf" srcId="{9C5628F3-49ED-4B2D-B048-40B9B81A96F2}" destId="{246C94A6-B81E-4F03-BE03-DED59837C9AC}" srcOrd="0" destOrd="0" presId="urn:microsoft.com/office/officeart/2005/8/layout/default#1"/>
    <dgm:cxn modelId="{1016B861-61B6-4ED1-9DED-F257929FAD66}" srcId="{1A2472D8-AC2E-4B0D-9D5C-323E33060285}" destId="{9C5628F3-49ED-4B2D-B048-40B9B81A96F2}" srcOrd="0" destOrd="0" parTransId="{6E9BF0DA-E8C0-47B9-BDF5-3CA8DE500EB6}" sibTransId="{9B8E7488-3528-4435-AE1B-B1EB5E1410F8}"/>
    <dgm:cxn modelId="{CB2D5055-5F07-455C-9D95-FFCB758279A2}" srcId="{1A2472D8-AC2E-4B0D-9D5C-323E33060285}" destId="{2B44A04B-55FB-4702-B48D-57636D68B145}" srcOrd="1" destOrd="0" parTransId="{70B496CF-22E7-4DE0-8D41-68EC41B8C16A}" sibTransId="{E563C66D-CB34-4297-9F38-2D76612A7B18}"/>
    <dgm:cxn modelId="{8039C08B-09D0-41B4-A4EC-FB0D6A94FB63}" type="presOf" srcId="{14D30C13-7820-41F7-A80A-302D4F3F6CF7}" destId="{46966509-CC87-472A-BE90-072844F7C3A6}" srcOrd="0" destOrd="0" presId="urn:microsoft.com/office/officeart/2005/8/layout/default#1"/>
    <dgm:cxn modelId="{C9B1ABBB-B9AE-4527-936B-CBC2311EF198}" type="presOf" srcId="{F0D3E63A-2B1F-43A3-8612-38A3131DF833}" destId="{D32087CB-AADE-4498-A276-E422FB13F591}" srcOrd="0" destOrd="0" presId="urn:microsoft.com/office/officeart/2005/8/layout/default#1"/>
    <dgm:cxn modelId="{714B85D3-ABAD-4992-9646-74DCAF645EB0}" type="presOf" srcId="{2B44A04B-55FB-4702-B48D-57636D68B145}" destId="{F63EB23B-C7D1-4BCF-B79E-2BFF8C45A2E5}" srcOrd="0" destOrd="0" presId="urn:microsoft.com/office/officeart/2005/8/layout/default#1"/>
    <dgm:cxn modelId="{E703A6DD-1138-468A-97B1-098E44D1E4B2}" srcId="{1A2472D8-AC2E-4B0D-9D5C-323E33060285}" destId="{14D30C13-7820-41F7-A80A-302D4F3F6CF7}" srcOrd="3" destOrd="0" parTransId="{9E943692-15F3-42A7-971B-E8E787080B82}" sibTransId="{D705E198-DAEF-4A00-881C-C6074470D10B}"/>
    <dgm:cxn modelId="{5D5E9266-3298-481D-B96A-78168F8C25C1}" type="presParOf" srcId="{109CAE62-B1F4-4080-9B6E-84DC06FD6847}" destId="{246C94A6-B81E-4F03-BE03-DED59837C9AC}" srcOrd="0" destOrd="0" presId="urn:microsoft.com/office/officeart/2005/8/layout/default#1"/>
    <dgm:cxn modelId="{AF2E8D0B-1BA3-489D-803C-9E6B0CDED4F2}" type="presParOf" srcId="{109CAE62-B1F4-4080-9B6E-84DC06FD6847}" destId="{CB29FD60-86AF-4E61-9264-A525F9E4D741}" srcOrd="1" destOrd="0" presId="urn:microsoft.com/office/officeart/2005/8/layout/default#1"/>
    <dgm:cxn modelId="{8FD9B000-CF35-42FC-B4C5-D95968B37C83}" type="presParOf" srcId="{109CAE62-B1F4-4080-9B6E-84DC06FD6847}" destId="{F63EB23B-C7D1-4BCF-B79E-2BFF8C45A2E5}" srcOrd="2" destOrd="0" presId="urn:microsoft.com/office/officeart/2005/8/layout/default#1"/>
    <dgm:cxn modelId="{EF336372-07E0-4CEB-9CB3-E3B99E7B2057}" type="presParOf" srcId="{109CAE62-B1F4-4080-9B6E-84DC06FD6847}" destId="{8DC31FC9-5AF1-4067-8963-8B3D25640DA6}" srcOrd="3" destOrd="0" presId="urn:microsoft.com/office/officeart/2005/8/layout/default#1"/>
    <dgm:cxn modelId="{2543F484-51D6-443F-A4FC-B08793E1797B}" type="presParOf" srcId="{109CAE62-B1F4-4080-9B6E-84DC06FD6847}" destId="{D32087CB-AADE-4498-A276-E422FB13F591}" srcOrd="4" destOrd="0" presId="urn:microsoft.com/office/officeart/2005/8/layout/default#1"/>
    <dgm:cxn modelId="{0D399BDC-B9C6-4705-A00D-0C16E47518DB}" type="presParOf" srcId="{109CAE62-B1F4-4080-9B6E-84DC06FD6847}" destId="{0B8C8550-A22E-44DE-ADED-FE0B698A39B8}" srcOrd="5" destOrd="0" presId="urn:microsoft.com/office/officeart/2005/8/layout/default#1"/>
    <dgm:cxn modelId="{F2FDB2F8-2A64-4E30-B179-7E185DED8E45}" type="presParOf" srcId="{109CAE62-B1F4-4080-9B6E-84DC06FD6847}" destId="{46966509-CC87-472A-BE90-072844F7C3A6}" srcOrd="6"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23743A2-9542-4770-A714-6B978584A0C5}"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en-IN"/>
        </a:p>
      </dgm:t>
    </dgm:pt>
    <dgm:pt modelId="{5F3BD56E-2673-4BC4-96D4-0F64724740AC}">
      <dgm:prSet/>
      <dgm:spPr/>
      <dgm:t>
        <a:bodyPr/>
        <a:lstStyle/>
        <a:p>
          <a:pPr rtl="0"/>
          <a:r>
            <a:rPr lang="en-US" dirty="0"/>
            <a:t>Irrigants </a:t>
          </a:r>
          <a:endParaRPr lang="en-IN" dirty="0"/>
        </a:p>
      </dgm:t>
    </dgm:pt>
    <dgm:pt modelId="{19C50290-2AF3-4E7B-A9A6-67E49C447F94}" type="parTrans" cxnId="{F54B06AA-38A3-478D-BD60-1638FA006BEB}">
      <dgm:prSet/>
      <dgm:spPr/>
      <dgm:t>
        <a:bodyPr/>
        <a:lstStyle/>
        <a:p>
          <a:endParaRPr lang="en-IN"/>
        </a:p>
      </dgm:t>
    </dgm:pt>
    <dgm:pt modelId="{2A461EDC-9EA0-43C7-86EE-577A6405C99B}" type="sibTrans" cxnId="{F54B06AA-38A3-478D-BD60-1638FA006BEB}">
      <dgm:prSet/>
      <dgm:spPr/>
      <dgm:t>
        <a:bodyPr/>
        <a:lstStyle/>
        <a:p>
          <a:endParaRPr lang="en-IN"/>
        </a:p>
      </dgm:t>
    </dgm:pt>
    <dgm:pt modelId="{6B78BE9A-20F3-4DD3-97DA-F0EA747D2316}">
      <dgm:prSet/>
      <dgm:spPr/>
      <dgm:t>
        <a:bodyPr/>
        <a:lstStyle/>
        <a:p>
          <a:pPr rtl="0"/>
          <a:r>
            <a:rPr lang="en-US"/>
            <a:t>Dentine softner –chelator </a:t>
          </a:r>
          <a:endParaRPr lang="en-IN"/>
        </a:p>
      </dgm:t>
    </dgm:pt>
    <dgm:pt modelId="{6A3D8E48-7977-4033-B422-A6473C0F540A}" type="parTrans" cxnId="{139DDDB6-1E6B-40E7-A923-266CF517B317}">
      <dgm:prSet/>
      <dgm:spPr/>
      <dgm:t>
        <a:bodyPr/>
        <a:lstStyle/>
        <a:p>
          <a:endParaRPr lang="en-IN"/>
        </a:p>
      </dgm:t>
    </dgm:pt>
    <dgm:pt modelId="{38C85D53-1540-40C5-90BA-C7CCE79AE0FE}" type="sibTrans" cxnId="{139DDDB6-1E6B-40E7-A923-266CF517B317}">
      <dgm:prSet/>
      <dgm:spPr/>
      <dgm:t>
        <a:bodyPr/>
        <a:lstStyle/>
        <a:p>
          <a:endParaRPr lang="en-IN"/>
        </a:p>
      </dgm:t>
    </dgm:pt>
    <dgm:pt modelId="{25254887-8A69-4F8A-8670-D550A7DB7D92}">
      <dgm:prSet/>
      <dgm:spPr/>
      <dgm:t>
        <a:bodyPr/>
        <a:lstStyle/>
        <a:p>
          <a:pPr rtl="0"/>
          <a:r>
            <a:rPr lang="en-US"/>
            <a:t>Lubricants </a:t>
          </a:r>
          <a:endParaRPr lang="en-IN"/>
        </a:p>
      </dgm:t>
    </dgm:pt>
    <dgm:pt modelId="{3F697B7A-D4AF-49E0-A8F9-0509928B5BA4}" type="parTrans" cxnId="{291DD06D-C120-4999-BE51-030F0D148A98}">
      <dgm:prSet/>
      <dgm:spPr/>
      <dgm:t>
        <a:bodyPr/>
        <a:lstStyle/>
        <a:p>
          <a:endParaRPr lang="en-IN"/>
        </a:p>
      </dgm:t>
    </dgm:pt>
    <dgm:pt modelId="{85403440-20E9-413B-96E2-AD8C07D36FA0}" type="sibTrans" cxnId="{291DD06D-C120-4999-BE51-030F0D148A98}">
      <dgm:prSet/>
      <dgm:spPr/>
      <dgm:t>
        <a:bodyPr/>
        <a:lstStyle/>
        <a:p>
          <a:endParaRPr lang="en-IN"/>
        </a:p>
      </dgm:t>
    </dgm:pt>
    <dgm:pt modelId="{4A15872C-6801-4462-9399-C8C99350581A}">
      <dgm:prSet/>
      <dgm:spPr/>
      <dgm:t>
        <a:bodyPr/>
        <a:lstStyle/>
        <a:p>
          <a:pPr rtl="0"/>
          <a:r>
            <a:rPr lang="en-US"/>
            <a:t>Desiccants </a:t>
          </a:r>
          <a:endParaRPr lang="en-IN"/>
        </a:p>
      </dgm:t>
    </dgm:pt>
    <dgm:pt modelId="{A380805C-20C3-4118-BCE4-E6450EE0C6AD}" type="parTrans" cxnId="{C10C2B29-0447-4427-A6DF-3F165395646B}">
      <dgm:prSet/>
      <dgm:spPr/>
      <dgm:t>
        <a:bodyPr/>
        <a:lstStyle/>
        <a:p>
          <a:endParaRPr lang="en-IN"/>
        </a:p>
      </dgm:t>
    </dgm:pt>
    <dgm:pt modelId="{B7EEED37-A094-47B1-9C3F-4390CD757B57}" type="sibTrans" cxnId="{C10C2B29-0447-4427-A6DF-3F165395646B}">
      <dgm:prSet/>
      <dgm:spPr/>
      <dgm:t>
        <a:bodyPr/>
        <a:lstStyle/>
        <a:p>
          <a:endParaRPr lang="en-IN"/>
        </a:p>
      </dgm:t>
    </dgm:pt>
    <dgm:pt modelId="{6B88F049-ACC8-47C3-BF67-CA3661C0B57A}" type="pres">
      <dgm:prSet presAssocID="{923743A2-9542-4770-A714-6B978584A0C5}" presName="CompostProcess" presStyleCnt="0">
        <dgm:presLayoutVars>
          <dgm:dir/>
          <dgm:resizeHandles val="exact"/>
        </dgm:presLayoutVars>
      </dgm:prSet>
      <dgm:spPr/>
    </dgm:pt>
    <dgm:pt modelId="{E26E4916-00E6-4217-9C57-57104296FCD5}" type="pres">
      <dgm:prSet presAssocID="{923743A2-9542-4770-A714-6B978584A0C5}" presName="arrow" presStyleLbl="bgShp" presStyleIdx="0" presStyleCnt="1"/>
      <dgm:spPr/>
    </dgm:pt>
    <dgm:pt modelId="{4D72AABF-7968-4182-9EFE-AFB909C7E98B}" type="pres">
      <dgm:prSet presAssocID="{923743A2-9542-4770-A714-6B978584A0C5}" presName="linearProcess" presStyleCnt="0"/>
      <dgm:spPr/>
    </dgm:pt>
    <dgm:pt modelId="{F2D5E2A2-8F22-4BE4-83C2-4221B5998BF2}" type="pres">
      <dgm:prSet presAssocID="{5F3BD56E-2673-4BC4-96D4-0F64724740AC}" presName="textNode" presStyleLbl="node1" presStyleIdx="0" presStyleCnt="4">
        <dgm:presLayoutVars>
          <dgm:bulletEnabled val="1"/>
        </dgm:presLayoutVars>
      </dgm:prSet>
      <dgm:spPr/>
    </dgm:pt>
    <dgm:pt modelId="{C29A6CFA-5901-46E5-9A8D-48D56EE8AE19}" type="pres">
      <dgm:prSet presAssocID="{2A461EDC-9EA0-43C7-86EE-577A6405C99B}" presName="sibTrans" presStyleCnt="0"/>
      <dgm:spPr/>
    </dgm:pt>
    <dgm:pt modelId="{CABE4C31-EFD1-472E-8F10-3D5A3876D98F}" type="pres">
      <dgm:prSet presAssocID="{6B78BE9A-20F3-4DD3-97DA-F0EA747D2316}" presName="textNode" presStyleLbl="node1" presStyleIdx="1" presStyleCnt="4">
        <dgm:presLayoutVars>
          <dgm:bulletEnabled val="1"/>
        </dgm:presLayoutVars>
      </dgm:prSet>
      <dgm:spPr/>
    </dgm:pt>
    <dgm:pt modelId="{C595BE7D-CFAE-4B3F-A5E0-9942EAC2976E}" type="pres">
      <dgm:prSet presAssocID="{38C85D53-1540-40C5-90BA-C7CCE79AE0FE}" presName="sibTrans" presStyleCnt="0"/>
      <dgm:spPr/>
    </dgm:pt>
    <dgm:pt modelId="{BD2A2AF0-A09A-4D78-8F08-03F64567FB29}" type="pres">
      <dgm:prSet presAssocID="{25254887-8A69-4F8A-8670-D550A7DB7D92}" presName="textNode" presStyleLbl="node1" presStyleIdx="2" presStyleCnt="4">
        <dgm:presLayoutVars>
          <dgm:bulletEnabled val="1"/>
        </dgm:presLayoutVars>
      </dgm:prSet>
      <dgm:spPr/>
    </dgm:pt>
    <dgm:pt modelId="{058626D8-6CC4-40A3-B23E-EFA7E883596D}" type="pres">
      <dgm:prSet presAssocID="{85403440-20E9-413B-96E2-AD8C07D36FA0}" presName="sibTrans" presStyleCnt="0"/>
      <dgm:spPr/>
    </dgm:pt>
    <dgm:pt modelId="{BF175E02-917D-4D3A-BE23-FCC5A0F6360B}" type="pres">
      <dgm:prSet presAssocID="{4A15872C-6801-4462-9399-C8C99350581A}" presName="textNode" presStyleLbl="node1" presStyleIdx="3" presStyleCnt="4">
        <dgm:presLayoutVars>
          <dgm:bulletEnabled val="1"/>
        </dgm:presLayoutVars>
      </dgm:prSet>
      <dgm:spPr/>
    </dgm:pt>
  </dgm:ptLst>
  <dgm:cxnLst>
    <dgm:cxn modelId="{C10C2B29-0447-4427-A6DF-3F165395646B}" srcId="{923743A2-9542-4770-A714-6B978584A0C5}" destId="{4A15872C-6801-4462-9399-C8C99350581A}" srcOrd="3" destOrd="0" parTransId="{A380805C-20C3-4118-BCE4-E6450EE0C6AD}" sibTransId="{B7EEED37-A094-47B1-9C3F-4390CD757B57}"/>
    <dgm:cxn modelId="{383E794A-D7DC-4C9B-B8D2-EDA08EB98B7A}" type="presOf" srcId="{4A15872C-6801-4462-9399-C8C99350581A}" destId="{BF175E02-917D-4D3A-BE23-FCC5A0F6360B}" srcOrd="0" destOrd="0" presId="urn:microsoft.com/office/officeart/2005/8/layout/hProcess9"/>
    <dgm:cxn modelId="{291DD06D-C120-4999-BE51-030F0D148A98}" srcId="{923743A2-9542-4770-A714-6B978584A0C5}" destId="{25254887-8A69-4F8A-8670-D550A7DB7D92}" srcOrd="2" destOrd="0" parTransId="{3F697B7A-D4AF-49E0-A8F9-0509928B5BA4}" sibTransId="{85403440-20E9-413B-96E2-AD8C07D36FA0}"/>
    <dgm:cxn modelId="{21A26487-09B7-4355-BDD5-F3018B49C4C1}" type="presOf" srcId="{6B78BE9A-20F3-4DD3-97DA-F0EA747D2316}" destId="{CABE4C31-EFD1-472E-8F10-3D5A3876D98F}" srcOrd="0" destOrd="0" presId="urn:microsoft.com/office/officeart/2005/8/layout/hProcess9"/>
    <dgm:cxn modelId="{A68964A8-FAEA-400F-8ADF-86C91B35E17B}" type="presOf" srcId="{5F3BD56E-2673-4BC4-96D4-0F64724740AC}" destId="{F2D5E2A2-8F22-4BE4-83C2-4221B5998BF2}" srcOrd="0" destOrd="0" presId="urn:microsoft.com/office/officeart/2005/8/layout/hProcess9"/>
    <dgm:cxn modelId="{F54B06AA-38A3-478D-BD60-1638FA006BEB}" srcId="{923743A2-9542-4770-A714-6B978584A0C5}" destId="{5F3BD56E-2673-4BC4-96D4-0F64724740AC}" srcOrd="0" destOrd="0" parTransId="{19C50290-2AF3-4E7B-A9A6-67E49C447F94}" sibTransId="{2A461EDC-9EA0-43C7-86EE-577A6405C99B}"/>
    <dgm:cxn modelId="{8A2F0EB5-E2AC-465F-901D-A547D6AB7035}" type="presOf" srcId="{25254887-8A69-4F8A-8670-D550A7DB7D92}" destId="{BD2A2AF0-A09A-4D78-8F08-03F64567FB29}" srcOrd="0" destOrd="0" presId="urn:microsoft.com/office/officeart/2005/8/layout/hProcess9"/>
    <dgm:cxn modelId="{139DDDB6-1E6B-40E7-A923-266CF517B317}" srcId="{923743A2-9542-4770-A714-6B978584A0C5}" destId="{6B78BE9A-20F3-4DD3-97DA-F0EA747D2316}" srcOrd="1" destOrd="0" parTransId="{6A3D8E48-7977-4033-B422-A6473C0F540A}" sibTransId="{38C85D53-1540-40C5-90BA-C7CCE79AE0FE}"/>
    <dgm:cxn modelId="{D81E2BCA-8C26-42B4-B9E2-F47B973E5398}" type="presOf" srcId="{923743A2-9542-4770-A714-6B978584A0C5}" destId="{6B88F049-ACC8-47C3-BF67-CA3661C0B57A}" srcOrd="0" destOrd="0" presId="urn:microsoft.com/office/officeart/2005/8/layout/hProcess9"/>
    <dgm:cxn modelId="{8137449C-23BF-42B1-AC9F-90308B88F028}" type="presParOf" srcId="{6B88F049-ACC8-47C3-BF67-CA3661C0B57A}" destId="{E26E4916-00E6-4217-9C57-57104296FCD5}" srcOrd="0" destOrd="0" presId="urn:microsoft.com/office/officeart/2005/8/layout/hProcess9"/>
    <dgm:cxn modelId="{751C748B-D482-48F8-982E-C0C9E11DD245}" type="presParOf" srcId="{6B88F049-ACC8-47C3-BF67-CA3661C0B57A}" destId="{4D72AABF-7968-4182-9EFE-AFB909C7E98B}" srcOrd="1" destOrd="0" presId="urn:microsoft.com/office/officeart/2005/8/layout/hProcess9"/>
    <dgm:cxn modelId="{DA9DF317-2819-41B6-B4B5-B3C1B64CD539}" type="presParOf" srcId="{4D72AABF-7968-4182-9EFE-AFB909C7E98B}" destId="{F2D5E2A2-8F22-4BE4-83C2-4221B5998BF2}" srcOrd="0" destOrd="0" presId="urn:microsoft.com/office/officeart/2005/8/layout/hProcess9"/>
    <dgm:cxn modelId="{283AAFD8-121E-4523-A6F7-72DEA93C566B}" type="presParOf" srcId="{4D72AABF-7968-4182-9EFE-AFB909C7E98B}" destId="{C29A6CFA-5901-46E5-9A8D-48D56EE8AE19}" srcOrd="1" destOrd="0" presId="urn:microsoft.com/office/officeart/2005/8/layout/hProcess9"/>
    <dgm:cxn modelId="{C7247C23-DB0C-44FF-B560-4DD95EE8841F}" type="presParOf" srcId="{4D72AABF-7968-4182-9EFE-AFB909C7E98B}" destId="{CABE4C31-EFD1-472E-8F10-3D5A3876D98F}" srcOrd="2" destOrd="0" presId="urn:microsoft.com/office/officeart/2005/8/layout/hProcess9"/>
    <dgm:cxn modelId="{D4B6FF19-5262-4897-AF47-2C37E07BF304}" type="presParOf" srcId="{4D72AABF-7968-4182-9EFE-AFB909C7E98B}" destId="{C595BE7D-CFAE-4B3F-A5E0-9942EAC2976E}" srcOrd="3" destOrd="0" presId="urn:microsoft.com/office/officeart/2005/8/layout/hProcess9"/>
    <dgm:cxn modelId="{5C6FA38F-EBF0-4E48-8F03-DBF5C3C0F4D0}" type="presParOf" srcId="{4D72AABF-7968-4182-9EFE-AFB909C7E98B}" destId="{BD2A2AF0-A09A-4D78-8F08-03F64567FB29}" srcOrd="4" destOrd="0" presId="urn:microsoft.com/office/officeart/2005/8/layout/hProcess9"/>
    <dgm:cxn modelId="{8D5E8DE4-55B7-4E48-A9C4-3C63E2B3BC89}" type="presParOf" srcId="{4D72AABF-7968-4182-9EFE-AFB909C7E98B}" destId="{058626D8-6CC4-40A3-B23E-EFA7E883596D}" srcOrd="5" destOrd="0" presId="urn:microsoft.com/office/officeart/2005/8/layout/hProcess9"/>
    <dgm:cxn modelId="{B7878843-751B-46D2-8F7C-904A21A87694}" type="presParOf" srcId="{4D72AABF-7968-4182-9EFE-AFB909C7E98B}" destId="{BF175E02-917D-4D3A-BE23-FCC5A0F6360B}"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5D46E01-708C-4941-ADD0-CCFC4D293D8C}" type="doc">
      <dgm:prSet loTypeId="urn:microsoft.com/office/officeart/2005/8/layout/vList2" loCatId="list" qsTypeId="urn:microsoft.com/office/officeart/2005/8/quickstyle/simple1" qsCatId="simple" csTypeId="urn:microsoft.com/office/officeart/2005/8/colors/accent5_5" csCatId="accent5" phldr="1"/>
      <dgm:spPr/>
      <dgm:t>
        <a:bodyPr/>
        <a:lstStyle/>
        <a:p>
          <a:endParaRPr lang="en-IN"/>
        </a:p>
      </dgm:t>
    </dgm:pt>
    <dgm:pt modelId="{EC2FBFC9-74E7-453B-8D51-B9D415535A47}">
      <dgm:prSet/>
      <dgm:spPr/>
      <dgm:t>
        <a:bodyPr/>
        <a:lstStyle/>
        <a:p>
          <a:pPr rtl="0"/>
          <a:r>
            <a:rPr lang="en-US" dirty="0"/>
            <a:t>According to their chemical structure, irrigants are divided into seven groups.</a:t>
          </a:r>
          <a:endParaRPr lang="en-IN" dirty="0"/>
        </a:p>
      </dgm:t>
    </dgm:pt>
    <dgm:pt modelId="{785ACD0D-8D1E-4C2A-8A65-7F337738B0E3}" type="parTrans" cxnId="{F4DB77EC-5588-42A4-A4C2-932B916B960E}">
      <dgm:prSet/>
      <dgm:spPr/>
      <dgm:t>
        <a:bodyPr/>
        <a:lstStyle/>
        <a:p>
          <a:endParaRPr lang="en-IN"/>
        </a:p>
      </dgm:t>
    </dgm:pt>
    <dgm:pt modelId="{CEEE21F6-7040-4904-886D-2F0A65C8B3FF}" type="sibTrans" cxnId="{F4DB77EC-5588-42A4-A4C2-932B916B960E}">
      <dgm:prSet/>
      <dgm:spPr/>
      <dgm:t>
        <a:bodyPr/>
        <a:lstStyle/>
        <a:p>
          <a:endParaRPr lang="en-IN"/>
        </a:p>
      </dgm:t>
    </dgm:pt>
    <dgm:pt modelId="{F940EA90-F717-4AC3-A61B-55204E2B9CC5}">
      <dgm:prSet/>
      <dgm:spPr/>
      <dgm:t>
        <a:bodyPr/>
        <a:lstStyle/>
        <a:p>
          <a:pPr rtl="0"/>
          <a:r>
            <a:rPr lang="en-US" dirty="0"/>
            <a:t>Sodium hypochlorite (0.5 – 5.25% solution) </a:t>
          </a:r>
          <a:endParaRPr lang="en-IN" dirty="0"/>
        </a:p>
      </dgm:t>
    </dgm:pt>
    <dgm:pt modelId="{9B86D657-A763-4027-B02F-0EE53F19836F}" type="parTrans" cxnId="{AEDD3429-E9C7-4646-A257-E96D6B43C076}">
      <dgm:prSet/>
      <dgm:spPr/>
      <dgm:t>
        <a:bodyPr/>
        <a:lstStyle/>
        <a:p>
          <a:endParaRPr lang="en-IN"/>
        </a:p>
      </dgm:t>
    </dgm:pt>
    <dgm:pt modelId="{3F254AB0-4036-4150-9D46-7441156B9A47}" type="sibTrans" cxnId="{AEDD3429-E9C7-4646-A257-E96D6B43C076}">
      <dgm:prSet/>
      <dgm:spPr/>
      <dgm:t>
        <a:bodyPr/>
        <a:lstStyle/>
        <a:p>
          <a:endParaRPr lang="en-IN"/>
        </a:p>
      </dgm:t>
    </dgm:pt>
    <dgm:pt modelId="{DF51C43B-96C8-4C1A-A298-FFDDCFD22CBC}">
      <dgm:prSet/>
      <dgm:spPr/>
      <dgm:t>
        <a:bodyPr/>
        <a:lstStyle/>
        <a:p>
          <a:pPr rtl="0"/>
          <a:r>
            <a:rPr lang="en-US" dirty="0"/>
            <a:t> Hydrogen Peroxide (3% solution) </a:t>
          </a:r>
          <a:endParaRPr lang="en-IN" dirty="0"/>
        </a:p>
      </dgm:t>
    </dgm:pt>
    <dgm:pt modelId="{10460694-05F2-4F49-81D8-3DE874F3B622}" type="parTrans" cxnId="{5C49B3A7-E2C7-44B9-ABA7-32BB59294C70}">
      <dgm:prSet/>
      <dgm:spPr/>
      <dgm:t>
        <a:bodyPr/>
        <a:lstStyle/>
        <a:p>
          <a:endParaRPr lang="en-IN"/>
        </a:p>
      </dgm:t>
    </dgm:pt>
    <dgm:pt modelId="{A9303B7A-0DED-4A7B-AC0A-6F0B71E9851B}" type="sibTrans" cxnId="{5C49B3A7-E2C7-44B9-ABA7-32BB59294C70}">
      <dgm:prSet/>
      <dgm:spPr/>
      <dgm:t>
        <a:bodyPr/>
        <a:lstStyle/>
        <a:p>
          <a:endParaRPr lang="en-IN"/>
        </a:p>
      </dgm:t>
    </dgm:pt>
    <dgm:pt modelId="{BB67A50C-3846-4DCB-8D8F-74B1E698BE67}">
      <dgm:prSet/>
      <dgm:spPr/>
      <dgm:t>
        <a:bodyPr/>
        <a:lstStyle/>
        <a:p>
          <a:pPr rtl="0"/>
          <a:r>
            <a:rPr lang="en-US" dirty="0"/>
            <a:t>Chelating agents  -</a:t>
          </a:r>
          <a:r>
            <a:rPr lang="en-IN" dirty="0" err="1"/>
            <a:t>EDTA,Salvizol</a:t>
          </a:r>
          <a:r>
            <a:rPr lang="en-IN" dirty="0"/>
            <a:t> ,EDTAC,RC-</a:t>
          </a:r>
          <a:r>
            <a:rPr lang="en-IN" dirty="0" err="1"/>
            <a:t>Prep,Tublicid</a:t>
          </a:r>
          <a:r>
            <a:rPr lang="en-IN" dirty="0"/>
            <a:t> (Blue and Red),File </a:t>
          </a:r>
          <a:r>
            <a:rPr lang="en-IN" dirty="0" err="1"/>
            <a:t>Eze</a:t>
          </a:r>
          <a:endParaRPr lang="en-IN" dirty="0"/>
        </a:p>
      </dgm:t>
    </dgm:pt>
    <dgm:pt modelId="{DB1C71BA-7493-419B-8222-733F4C8A9058}" type="parTrans" cxnId="{13D43E93-5EAA-4179-9CAB-9DD28CD7F367}">
      <dgm:prSet/>
      <dgm:spPr/>
      <dgm:t>
        <a:bodyPr/>
        <a:lstStyle/>
        <a:p>
          <a:endParaRPr lang="en-IN"/>
        </a:p>
      </dgm:t>
    </dgm:pt>
    <dgm:pt modelId="{78D5D99F-A3A1-4E74-A91E-6DD6225B3A0C}" type="sibTrans" cxnId="{13D43E93-5EAA-4179-9CAB-9DD28CD7F367}">
      <dgm:prSet/>
      <dgm:spPr/>
      <dgm:t>
        <a:bodyPr/>
        <a:lstStyle/>
        <a:p>
          <a:endParaRPr lang="en-IN"/>
        </a:p>
      </dgm:t>
    </dgm:pt>
    <dgm:pt modelId="{7D8E4C25-3E8E-401E-9188-371E51E86115}">
      <dgm:prSet/>
      <dgm:spPr/>
      <dgm:t>
        <a:bodyPr/>
        <a:lstStyle/>
        <a:p>
          <a:pPr rtl="0"/>
          <a:r>
            <a:rPr lang="en-US" dirty="0"/>
            <a:t> Chlorhexidine </a:t>
          </a:r>
          <a:r>
            <a:rPr lang="en-US" dirty="0" err="1"/>
            <a:t>Gluconate</a:t>
          </a:r>
          <a:r>
            <a:rPr lang="en-US" dirty="0"/>
            <a:t> (0.2 – 2%)</a:t>
          </a:r>
          <a:endParaRPr lang="en-IN" dirty="0"/>
        </a:p>
      </dgm:t>
    </dgm:pt>
    <dgm:pt modelId="{6D9A9A3D-403B-494F-AD4B-F225663BB19F}" type="parTrans" cxnId="{2C593182-8104-4CF4-A549-41EED6F09AE4}">
      <dgm:prSet/>
      <dgm:spPr/>
      <dgm:t>
        <a:bodyPr/>
        <a:lstStyle/>
        <a:p>
          <a:endParaRPr lang="en-IN"/>
        </a:p>
      </dgm:t>
    </dgm:pt>
    <dgm:pt modelId="{F1079D54-ED33-4404-8ABC-5BE62725A492}" type="sibTrans" cxnId="{2C593182-8104-4CF4-A549-41EED6F09AE4}">
      <dgm:prSet/>
      <dgm:spPr/>
      <dgm:t>
        <a:bodyPr/>
        <a:lstStyle/>
        <a:p>
          <a:endParaRPr lang="en-IN"/>
        </a:p>
      </dgm:t>
    </dgm:pt>
    <dgm:pt modelId="{959DEB5E-0DB7-449B-ADC9-4B88CA29F062}">
      <dgm:prSet/>
      <dgm:spPr/>
      <dgm:t>
        <a:bodyPr/>
        <a:lstStyle/>
        <a:p>
          <a:pPr rtl="0"/>
          <a:r>
            <a:rPr lang="en-US" dirty="0"/>
            <a:t>Acids - </a:t>
          </a:r>
          <a:r>
            <a:rPr lang="en-IN" dirty="0"/>
            <a:t>Citric Acid (6 - 50%),2% potentiated acid 1.5 </a:t>
          </a:r>
          <a:r>
            <a:rPr lang="en-IN" dirty="0" err="1"/>
            <a:t>pentanedial</a:t>
          </a:r>
          <a:r>
            <a:rPr lang="en-IN" dirty="0"/>
            <a:t> ,Phosphoric acid (50%),Lactic acid (50%)</a:t>
          </a:r>
        </a:p>
      </dgm:t>
    </dgm:pt>
    <dgm:pt modelId="{F0C8C41B-623D-4BDC-9B81-C6C279B90E89}" type="parTrans" cxnId="{0B971F69-92ED-47E1-9996-7FF73EB576D5}">
      <dgm:prSet/>
      <dgm:spPr/>
      <dgm:t>
        <a:bodyPr/>
        <a:lstStyle/>
        <a:p>
          <a:endParaRPr lang="en-IN"/>
        </a:p>
      </dgm:t>
    </dgm:pt>
    <dgm:pt modelId="{C8123D0C-C1D2-4231-81DC-46933A040B2A}" type="sibTrans" cxnId="{0B971F69-92ED-47E1-9996-7FF73EB576D5}">
      <dgm:prSet/>
      <dgm:spPr/>
      <dgm:t>
        <a:bodyPr/>
        <a:lstStyle/>
        <a:p>
          <a:endParaRPr lang="en-IN"/>
        </a:p>
      </dgm:t>
    </dgm:pt>
    <dgm:pt modelId="{B5632A2F-9666-4546-8AFE-84BB33E5CA8A}" type="pres">
      <dgm:prSet presAssocID="{F5D46E01-708C-4941-ADD0-CCFC4D293D8C}" presName="linear" presStyleCnt="0">
        <dgm:presLayoutVars>
          <dgm:animLvl val="lvl"/>
          <dgm:resizeHandles val="exact"/>
        </dgm:presLayoutVars>
      </dgm:prSet>
      <dgm:spPr/>
    </dgm:pt>
    <dgm:pt modelId="{06BA7E20-AC9B-44C7-9F5F-B79064E84D31}" type="pres">
      <dgm:prSet presAssocID="{EC2FBFC9-74E7-453B-8D51-B9D415535A47}" presName="parentText" presStyleLbl="node1" presStyleIdx="0" presStyleCnt="6">
        <dgm:presLayoutVars>
          <dgm:chMax val="0"/>
          <dgm:bulletEnabled val="1"/>
        </dgm:presLayoutVars>
      </dgm:prSet>
      <dgm:spPr/>
    </dgm:pt>
    <dgm:pt modelId="{1B603CAE-4EBD-494E-BE7B-016DE464F7D1}" type="pres">
      <dgm:prSet presAssocID="{CEEE21F6-7040-4904-886D-2F0A65C8B3FF}" presName="spacer" presStyleCnt="0"/>
      <dgm:spPr/>
    </dgm:pt>
    <dgm:pt modelId="{EBFC7D11-CC53-41AF-A5B9-B69235C00DC3}" type="pres">
      <dgm:prSet presAssocID="{F940EA90-F717-4AC3-A61B-55204E2B9CC5}" presName="parentText" presStyleLbl="node1" presStyleIdx="1" presStyleCnt="6">
        <dgm:presLayoutVars>
          <dgm:chMax val="0"/>
          <dgm:bulletEnabled val="1"/>
        </dgm:presLayoutVars>
      </dgm:prSet>
      <dgm:spPr/>
    </dgm:pt>
    <dgm:pt modelId="{4D215C99-CE59-406F-BDF4-47BFF00F428E}" type="pres">
      <dgm:prSet presAssocID="{3F254AB0-4036-4150-9D46-7441156B9A47}" presName="spacer" presStyleCnt="0"/>
      <dgm:spPr/>
    </dgm:pt>
    <dgm:pt modelId="{53BDA01A-EA0F-4183-8C57-713A949DD0E3}" type="pres">
      <dgm:prSet presAssocID="{DF51C43B-96C8-4C1A-A298-FFDDCFD22CBC}" presName="parentText" presStyleLbl="node1" presStyleIdx="2" presStyleCnt="6">
        <dgm:presLayoutVars>
          <dgm:chMax val="0"/>
          <dgm:bulletEnabled val="1"/>
        </dgm:presLayoutVars>
      </dgm:prSet>
      <dgm:spPr/>
    </dgm:pt>
    <dgm:pt modelId="{334127BE-99BA-4F23-811C-D1ACE57825C0}" type="pres">
      <dgm:prSet presAssocID="{A9303B7A-0DED-4A7B-AC0A-6F0B71E9851B}" presName="spacer" presStyleCnt="0"/>
      <dgm:spPr/>
    </dgm:pt>
    <dgm:pt modelId="{E3D280DE-C41A-43C8-9A77-046E6E974B4F}" type="pres">
      <dgm:prSet presAssocID="{BB67A50C-3846-4DCB-8D8F-74B1E698BE67}" presName="parentText" presStyleLbl="node1" presStyleIdx="3" presStyleCnt="6">
        <dgm:presLayoutVars>
          <dgm:chMax val="0"/>
          <dgm:bulletEnabled val="1"/>
        </dgm:presLayoutVars>
      </dgm:prSet>
      <dgm:spPr/>
    </dgm:pt>
    <dgm:pt modelId="{C21FE74C-1891-45DE-9783-8FD9624FFF61}" type="pres">
      <dgm:prSet presAssocID="{78D5D99F-A3A1-4E74-A91E-6DD6225B3A0C}" presName="spacer" presStyleCnt="0"/>
      <dgm:spPr/>
    </dgm:pt>
    <dgm:pt modelId="{973A9836-0F7E-41E2-8E3A-3E66F78EB3FD}" type="pres">
      <dgm:prSet presAssocID="{7D8E4C25-3E8E-401E-9188-371E51E86115}" presName="parentText" presStyleLbl="node1" presStyleIdx="4" presStyleCnt="6">
        <dgm:presLayoutVars>
          <dgm:chMax val="0"/>
          <dgm:bulletEnabled val="1"/>
        </dgm:presLayoutVars>
      </dgm:prSet>
      <dgm:spPr/>
    </dgm:pt>
    <dgm:pt modelId="{BB145EDA-580E-471E-B97B-4C949A332620}" type="pres">
      <dgm:prSet presAssocID="{F1079D54-ED33-4404-8ABC-5BE62725A492}" presName="spacer" presStyleCnt="0"/>
      <dgm:spPr/>
    </dgm:pt>
    <dgm:pt modelId="{C11B896D-285F-4BF8-ABEB-0E4C9C289393}" type="pres">
      <dgm:prSet presAssocID="{959DEB5E-0DB7-449B-ADC9-4B88CA29F062}" presName="parentText" presStyleLbl="node1" presStyleIdx="5" presStyleCnt="6">
        <dgm:presLayoutVars>
          <dgm:chMax val="0"/>
          <dgm:bulletEnabled val="1"/>
        </dgm:presLayoutVars>
      </dgm:prSet>
      <dgm:spPr/>
    </dgm:pt>
  </dgm:ptLst>
  <dgm:cxnLst>
    <dgm:cxn modelId="{EC524E26-5D73-4B22-AAA8-E9724A593860}" type="presOf" srcId="{EC2FBFC9-74E7-453B-8D51-B9D415535A47}" destId="{06BA7E20-AC9B-44C7-9F5F-B79064E84D31}" srcOrd="0" destOrd="0" presId="urn:microsoft.com/office/officeart/2005/8/layout/vList2"/>
    <dgm:cxn modelId="{AEDD3429-E9C7-4646-A257-E96D6B43C076}" srcId="{F5D46E01-708C-4941-ADD0-CCFC4D293D8C}" destId="{F940EA90-F717-4AC3-A61B-55204E2B9CC5}" srcOrd="1" destOrd="0" parTransId="{9B86D657-A763-4027-B02F-0EE53F19836F}" sibTransId="{3F254AB0-4036-4150-9D46-7441156B9A47}"/>
    <dgm:cxn modelId="{51810330-53E3-4E37-AD29-5596DEDB5E6A}" type="presOf" srcId="{DF51C43B-96C8-4C1A-A298-FFDDCFD22CBC}" destId="{53BDA01A-EA0F-4183-8C57-713A949DD0E3}" srcOrd="0" destOrd="0" presId="urn:microsoft.com/office/officeart/2005/8/layout/vList2"/>
    <dgm:cxn modelId="{7EBE7846-67BA-4311-B7D9-F5D261463AC4}" type="presOf" srcId="{7D8E4C25-3E8E-401E-9188-371E51E86115}" destId="{973A9836-0F7E-41E2-8E3A-3E66F78EB3FD}" srcOrd="0" destOrd="0" presId="urn:microsoft.com/office/officeart/2005/8/layout/vList2"/>
    <dgm:cxn modelId="{0B971F69-92ED-47E1-9996-7FF73EB576D5}" srcId="{F5D46E01-708C-4941-ADD0-CCFC4D293D8C}" destId="{959DEB5E-0DB7-449B-ADC9-4B88CA29F062}" srcOrd="5" destOrd="0" parTransId="{F0C8C41B-623D-4BDC-9B81-C6C279B90E89}" sibTransId="{C8123D0C-C1D2-4231-81DC-46933A040B2A}"/>
    <dgm:cxn modelId="{CA28FA4C-49D1-4B41-BD97-62CE6BA43912}" type="presOf" srcId="{F5D46E01-708C-4941-ADD0-CCFC4D293D8C}" destId="{B5632A2F-9666-4546-8AFE-84BB33E5CA8A}" srcOrd="0" destOrd="0" presId="urn:microsoft.com/office/officeart/2005/8/layout/vList2"/>
    <dgm:cxn modelId="{2C593182-8104-4CF4-A549-41EED6F09AE4}" srcId="{F5D46E01-708C-4941-ADD0-CCFC4D293D8C}" destId="{7D8E4C25-3E8E-401E-9188-371E51E86115}" srcOrd="4" destOrd="0" parTransId="{6D9A9A3D-403B-494F-AD4B-F225663BB19F}" sibTransId="{F1079D54-ED33-4404-8ABC-5BE62725A492}"/>
    <dgm:cxn modelId="{13D43E93-5EAA-4179-9CAB-9DD28CD7F367}" srcId="{F5D46E01-708C-4941-ADD0-CCFC4D293D8C}" destId="{BB67A50C-3846-4DCB-8D8F-74B1E698BE67}" srcOrd="3" destOrd="0" parTransId="{DB1C71BA-7493-419B-8222-733F4C8A9058}" sibTransId="{78D5D99F-A3A1-4E74-A91E-6DD6225B3A0C}"/>
    <dgm:cxn modelId="{5C49B3A7-E2C7-44B9-ABA7-32BB59294C70}" srcId="{F5D46E01-708C-4941-ADD0-CCFC4D293D8C}" destId="{DF51C43B-96C8-4C1A-A298-FFDDCFD22CBC}" srcOrd="2" destOrd="0" parTransId="{10460694-05F2-4F49-81D8-3DE874F3B622}" sibTransId="{A9303B7A-0DED-4A7B-AC0A-6F0B71E9851B}"/>
    <dgm:cxn modelId="{AA6149BC-2DAC-4566-BC71-5CF569E0F773}" type="presOf" srcId="{959DEB5E-0DB7-449B-ADC9-4B88CA29F062}" destId="{C11B896D-285F-4BF8-ABEB-0E4C9C289393}" srcOrd="0" destOrd="0" presId="urn:microsoft.com/office/officeart/2005/8/layout/vList2"/>
    <dgm:cxn modelId="{C0A852DA-3130-4626-A3EA-987F067E0E3D}" type="presOf" srcId="{BB67A50C-3846-4DCB-8D8F-74B1E698BE67}" destId="{E3D280DE-C41A-43C8-9A77-046E6E974B4F}" srcOrd="0" destOrd="0" presId="urn:microsoft.com/office/officeart/2005/8/layout/vList2"/>
    <dgm:cxn modelId="{F4DB77EC-5588-42A4-A4C2-932B916B960E}" srcId="{F5D46E01-708C-4941-ADD0-CCFC4D293D8C}" destId="{EC2FBFC9-74E7-453B-8D51-B9D415535A47}" srcOrd="0" destOrd="0" parTransId="{785ACD0D-8D1E-4C2A-8A65-7F337738B0E3}" sibTransId="{CEEE21F6-7040-4904-886D-2F0A65C8B3FF}"/>
    <dgm:cxn modelId="{F84C20FB-6D2E-4969-91DC-421334690738}" type="presOf" srcId="{F940EA90-F717-4AC3-A61B-55204E2B9CC5}" destId="{EBFC7D11-CC53-41AF-A5B9-B69235C00DC3}" srcOrd="0" destOrd="0" presId="urn:microsoft.com/office/officeart/2005/8/layout/vList2"/>
    <dgm:cxn modelId="{106D7D29-1282-4482-8446-5849F07E32F4}" type="presParOf" srcId="{B5632A2F-9666-4546-8AFE-84BB33E5CA8A}" destId="{06BA7E20-AC9B-44C7-9F5F-B79064E84D31}" srcOrd="0" destOrd="0" presId="urn:microsoft.com/office/officeart/2005/8/layout/vList2"/>
    <dgm:cxn modelId="{71054146-0163-4323-8964-4103F4A3323E}" type="presParOf" srcId="{B5632A2F-9666-4546-8AFE-84BB33E5CA8A}" destId="{1B603CAE-4EBD-494E-BE7B-016DE464F7D1}" srcOrd="1" destOrd="0" presId="urn:microsoft.com/office/officeart/2005/8/layout/vList2"/>
    <dgm:cxn modelId="{3B295C75-A552-4579-A079-7D135762A6FF}" type="presParOf" srcId="{B5632A2F-9666-4546-8AFE-84BB33E5CA8A}" destId="{EBFC7D11-CC53-41AF-A5B9-B69235C00DC3}" srcOrd="2" destOrd="0" presId="urn:microsoft.com/office/officeart/2005/8/layout/vList2"/>
    <dgm:cxn modelId="{6F499D98-249E-447A-B7E5-3C31DD3711E1}" type="presParOf" srcId="{B5632A2F-9666-4546-8AFE-84BB33E5CA8A}" destId="{4D215C99-CE59-406F-BDF4-47BFF00F428E}" srcOrd="3" destOrd="0" presId="urn:microsoft.com/office/officeart/2005/8/layout/vList2"/>
    <dgm:cxn modelId="{38A00B3C-D032-472E-B54F-7AE87920E05E}" type="presParOf" srcId="{B5632A2F-9666-4546-8AFE-84BB33E5CA8A}" destId="{53BDA01A-EA0F-4183-8C57-713A949DD0E3}" srcOrd="4" destOrd="0" presId="urn:microsoft.com/office/officeart/2005/8/layout/vList2"/>
    <dgm:cxn modelId="{4E8DF405-194A-465B-B346-EC0D77AE2F84}" type="presParOf" srcId="{B5632A2F-9666-4546-8AFE-84BB33E5CA8A}" destId="{334127BE-99BA-4F23-811C-D1ACE57825C0}" srcOrd="5" destOrd="0" presId="urn:microsoft.com/office/officeart/2005/8/layout/vList2"/>
    <dgm:cxn modelId="{1DF4D1D8-6DF6-4521-A9B8-7BCF9FCEF37F}" type="presParOf" srcId="{B5632A2F-9666-4546-8AFE-84BB33E5CA8A}" destId="{E3D280DE-C41A-43C8-9A77-046E6E974B4F}" srcOrd="6" destOrd="0" presId="urn:microsoft.com/office/officeart/2005/8/layout/vList2"/>
    <dgm:cxn modelId="{AC8397DE-3963-4900-A2AC-631280F1C209}" type="presParOf" srcId="{B5632A2F-9666-4546-8AFE-84BB33E5CA8A}" destId="{C21FE74C-1891-45DE-9783-8FD9624FFF61}" srcOrd="7" destOrd="0" presId="urn:microsoft.com/office/officeart/2005/8/layout/vList2"/>
    <dgm:cxn modelId="{75968277-57FB-4BBB-AEB6-77265F91E684}" type="presParOf" srcId="{B5632A2F-9666-4546-8AFE-84BB33E5CA8A}" destId="{973A9836-0F7E-41E2-8E3A-3E66F78EB3FD}" srcOrd="8" destOrd="0" presId="urn:microsoft.com/office/officeart/2005/8/layout/vList2"/>
    <dgm:cxn modelId="{4C54DA47-2318-42B7-B492-566F28E265CA}" type="presParOf" srcId="{B5632A2F-9666-4546-8AFE-84BB33E5CA8A}" destId="{BB145EDA-580E-471E-B97B-4C949A332620}" srcOrd="9" destOrd="0" presId="urn:microsoft.com/office/officeart/2005/8/layout/vList2"/>
    <dgm:cxn modelId="{026DBD2C-A64E-4D9C-A59F-CBF52FA654FA}" type="presParOf" srcId="{B5632A2F-9666-4546-8AFE-84BB33E5CA8A}" destId="{C11B896D-285F-4BF8-ABEB-0E4C9C289393}"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A89C42B-DB5D-4A00-91AB-DD6E63228367}" type="doc">
      <dgm:prSet loTypeId="urn:microsoft.com/office/officeart/2005/8/layout/vList2" loCatId="list" qsTypeId="urn:microsoft.com/office/officeart/2005/8/quickstyle/simple1" qsCatId="simple" csTypeId="urn:microsoft.com/office/officeart/2005/8/colors/accent3_3" csCatId="accent3" phldr="1"/>
      <dgm:spPr/>
      <dgm:t>
        <a:bodyPr/>
        <a:lstStyle/>
        <a:p>
          <a:endParaRPr lang="en-IN"/>
        </a:p>
      </dgm:t>
    </dgm:pt>
    <dgm:pt modelId="{0AF1A5CB-599E-408C-8CEE-EE2563FB407A}">
      <dgm:prSet/>
      <dgm:spPr/>
      <dgm:t>
        <a:bodyPr/>
        <a:lstStyle/>
        <a:p>
          <a:pPr rtl="0"/>
          <a:r>
            <a:rPr lang="en-US" dirty="0"/>
            <a:t>Water based  -</a:t>
          </a:r>
          <a:r>
            <a:rPr lang="en-IN" dirty="0"/>
            <a:t>Physiologic saline solution ,Tap </a:t>
          </a:r>
          <a:r>
            <a:rPr lang="en-IN" dirty="0" err="1"/>
            <a:t>water,Warm</a:t>
          </a:r>
          <a:r>
            <a:rPr lang="en-IN" dirty="0"/>
            <a:t> water </a:t>
          </a:r>
        </a:p>
      </dgm:t>
    </dgm:pt>
    <dgm:pt modelId="{C9529B7B-8212-441A-AE01-79E8218A9DF0}" type="parTrans" cxnId="{AD2D3E4B-3A5A-4923-97B9-B9BE8B2EE87E}">
      <dgm:prSet/>
      <dgm:spPr/>
      <dgm:t>
        <a:bodyPr/>
        <a:lstStyle/>
        <a:p>
          <a:endParaRPr lang="en-IN"/>
        </a:p>
      </dgm:t>
    </dgm:pt>
    <dgm:pt modelId="{B0D860D5-2690-41CE-8610-F77990DE5049}" type="sibTrans" cxnId="{AD2D3E4B-3A5A-4923-97B9-B9BE8B2EE87E}">
      <dgm:prSet/>
      <dgm:spPr/>
      <dgm:t>
        <a:bodyPr/>
        <a:lstStyle/>
        <a:p>
          <a:endParaRPr lang="en-IN"/>
        </a:p>
      </dgm:t>
    </dgm:pt>
    <dgm:pt modelId="{8A6E3871-5F0C-4DE1-8790-91B00F69FEDF}">
      <dgm:prSet/>
      <dgm:spPr/>
      <dgm:t>
        <a:bodyPr/>
        <a:lstStyle/>
        <a:p>
          <a:pPr rtl="0"/>
          <a:r>
            <a:rPr lang="en-US" dirty="0"/>
            <a:t> Others -</a:t>
          </a:r>
          <a:r>
            <a:rPr lang="en-IN" dirty="0" err="1"/>
            <a:t>Glyoxide</a:t>
          </a:r>
          <a:r>
            <a:rPr lang="en-IN" dirty="0"/>
            <a:t> (Urea peroxide) ,</a:t>
          </a:r>
          <a:r>
            <a:rPr lang="en-IN" dirty="0" err="1"/>
            <a:t>Anesthetic</a:t>
          </a:r>
          <a:r>
            <a:rPr lang="en-IN" dirty="0"/>
            <a:t> </a:t>
          </a:r>
          <a:r>
            <a:rPr lang="en-IN" dirty="0" err="1"/>
            <a:t>solutions,Urea</a:t>
          </a:r>
          <a:r>
            <a:rPr lang="en-IN" dirty="0"/>
            <a:t> (30% solution),9-Aminoacridine ,5% chloramines,0.4% lodopax,0.1% </a:t>
          </a:r>
          <a:r>
            <a:rPr lang="en-IN" dirty="0" err="1"/>
            <a:t>Hibitone</a:t>
          </a:r>
          <a:r>
            <a:rPr lang="en-IN" dirty="0"/>
            <a:t> ,BDA (</a:t>
          </a:r>
          <a:r>
            <a:rPr lang="en-IN" dirty="0" err="1"/>
            <a:t>bis-dequalinium</a:t>
          </a:r>
          <a:r>
            <a:rPr lang="en-IN" dirty="0"/>
            <a:t> acetate)</a:t>
          </a:r>
          <a:r>
            <a:rPr lang="en-US" dirty="0"/>
            <a:t> </a:t>
          </a:r>
          <a:endParaRPr lang="en-IN" dirty="0"/>
        </a:p>
      </dgm:t>
    </dgm:pt>
    <dgm:pt modelId="{143362A1-7504-496E-BB11-A13C69933C5F}" type="parTrans" cxnId="{5325CF2B-2668-4954-86DF-72E3D8D60246}">
      <dgm:prSet/>
      <dgm:spPr/>
      <dgm:t>
        <a:bodyPr/>
        <a:lstStyle/>
        <a:p>
          <a:endParaRPr lang="en-IN"/>
        </a:p>
      </dgm:t>
    </dgm:pt>
    <dgm:pt modelId="{DD59061E-EF52-4F39-89F4-64365EEC6FCA}" type="sibTrans" cxnId="{5325CF2B-2668-4954-86DF-72E3D8D60246}">
      <dgm:prSet/>
      <dgm:spPr/>
      <dgm:t>
        <a:bodyPr/>
        <a:lstStyle/>
        <a:p>
          <a:endParaRPr lang="en-IN"/>
        </a:p>
      </dgm:t>
    </dgm:pt>
    <dgm:pt modelId="{0F2AE47B-31AC-4636-BC26-7001C8B9A280}" type="pres">
      <dgm:prSet presAssocID="{7A89C42B-DB5D-4A00-91AB-DD6E63228367}" presName="linear" presStyleCnt="0">
        <dgm:presLayoutVars>
          <dgm:animLvl val="lvl"/>
          <dgm:resizeHandles val="exact"/>
        </dgm:presLayoutVars>
      </dgm:prSet>
      <dgm:spPr/>
    </dgm:pt>
    <dgm:pt modelId="{81892C1A-F813-4B25-8614-2CE96C07A22F}" type="pres">
      <dgm:prSet presAssocID="{0AF1A5CB-599E-408C-8CEE-EE2563FB407A}" presName="parentText" presStyleLbl="node1" presStyleIdx="0" presStyleCnt="2">
        <dgm:presLayoutVars>
          <dgm:chMax val="0"/>
          <dgm:bulletEnabled val="1"/>
        </dgm:presLayoutVars>
      </dgm:prSet>
      <dgm:spPr/>
    </dgm:pt>
    <dgm:pt modelId="{1F15EA45-5B20-4B33-9A29-E771291C2D23}" type="pres">
      <dgm:prSet presAssocID="{B0D860D5-2690-41CE-8610-F77990DE5049}" presName="spacer" presStyleCnt="0"/>
      <dgm:spPr/>
    </dgm:pt>
    <dgm:pt modelId="{20055E10-CE08-4880-BCA3-252366C93A74}" type="pres">
      <dgm:prSet presAssocID="{8A6E3871-5F0C-4DE1-8790-91B00F69FEDF}" presName="parentText" presStyleLbl="node1" presStyleIdx="1" presStyleCnt="2">
        <dgm:presLayoutVars>
          <dgm:chMax val="0"/>
          <dgm:bulletEnabled val="1"/>
        </dgm:presLayoutVars>
      </dgm:prSet>
      <dgm:spPr/>
    </dgm:pt>
  </dgm:ptLst>
  <dgm:cxnLst>
    <dgm:cxn modelId="{0D60E91F-EA52-467C-8DF4-48B614C4ABAD}" type="presOf" srcId="{7A89C42B-DB5D-4A00-91AB-DD6E63228367}" destId="{0F2AE47B-31AC-4636-BC26-7001C8B9A280}" srcOrd="0" destOrd="0" presId="urn:microsoft.com/office/officeart/2005/8/layout/vList2"/>
    <dgm:cxn modelId="{EE499F26-19C0-4E75-AE40-2E286663F139}" type="presOf" srcId="{8A6E3871-5F0C-4DE1-8790-91B00F69FEDF}" destId="{20055E10-CE08-4880-BCA3-252366C93A74}" srcOrd="0" destOrd="0" presId="urn:microsoft.com/office/officeart/2005/8/layout/vList2"/>
    <dgm:cxn modelId="{5325CF2B-2668-4954-86DF-72E3D8D60246}" srcId="{7A89C42B-DB5D-4A00-91AB-DD6E63228367}" destId="{8A6E3871-5F0C-4DE1-8790-91B00F69FEDF}" srcOrd="1" destOrd="0" parTransId="{143362A1-7504-496E-BB11-A13C69933C5F}" sibTransId="{DD59061E-EF52-4F39-89F4-64365EEC6FCA}"/>
    <dgm:cxn modelId="{AD2D3E4B-3A5A-4923-97B9-B9BE8B2EE87E}" srcId="{7A89C42B-DB5D-4A00-91AB-DD6E63228367}" destId="{0AF1A5CB-599E-408C-8CEE-EE2563FB407A}" srcOrd="0" destOrd="0" parTransId="{C9529B7B-8212-441A-AE01-79E8218A9DF0}" sibTransId="{B0D860D5-2690-41CE-8610-F77990DE5049}"/>
    <dgm:cxn modelId="{A920ECB0-F4D0-47F1-B454-09109351CE8F}" type="presOf" srcId="{0AF1A5CB-599E-408C-8CEE-EE2563FB407A}" destId="{81892C1A-F813-4B25-8614-2CE96C07A22F}" srcOrd="0" destOrd="0" presId="urn:microsoft.com/office/officeart/2005/8/layout/vList2"/>
    <dgm:cxn modelId="{79B37B5E-0B40-4071-9A13-F14D0C558A9C}" type="presParOf" srcId="{0F2AE47B-31AC-4636-BC26-7001C8B9A280}" destId="{81892C1A-F813-4B25-8614-2CE96C07A22F}" srcOrd="0" destOrd="0" presId="urn:microsoft.com/office/officeart/2005/8/layout/vList2"/>
    <dgm:cxn modelId="{8CF9694B-BE31-4083-8BD9-F9B8BFC3D76B}" type="presParOf" srcId="{0F2AE47B-31AC-4636-BC26-7001C8B9A280}" destId="{1F15EA45-5B20-4B33-9A29-E771291C2D23}" srcOrd="1" destOrd="0" presId="urn:microsoft.com/office/officeart/2005/8/layout/vList2"/>
    <dgm:cxn modelId="{4A71DBC4-5918-4C8B-92BE-C686313D88C3}" type="presParOf" srcId="{0F2AE47B-31AC-4636-BC26-7001C8B9A280}" destId="{20055E10-CE08-4880-BCA3-252366C93A74}"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5FDABC-46E5-4C29-AC86-4A7686121CBB}">
      <dsp:nvSpPr>
        <dsp:cNvPr id="0" name=""/>
        <dsp:cNvSpPr/>
      </dsp:nvSpPr>
      <dsp:spPr>
        <a:xfrm>
          <a:off x="0" y="12471"/>
          <a:ext cx="7467600" cy="1792878"/>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IN" sz="2400" kern="1200" dirty="0"/>
            <a:t>The Irrigants facilitate removal of microorganisms, tissue remnants, and dentin chips from the root canal through a flushing mechanism. </a:t>
          </a:r>
        </a:p>
      </dsp:txBody>
      <dsp:txXfrm>
        <a:off x="87521" y="99992"/>
        <a:ext cx="7292558" cy="1617836"/>
      </dsp:txXfrm>
    </dsp:sp>
    <dsp:sp modelId="{F672F678-5E38-4E05-B342-60FCE79177AB}">
      <dsp:nvSpPr>
        <dsp:cNvPr id="0" name=""/>
        <dsp:cNvSpPr/>
      </dsp:nvSpPr>
      <dsp:spPr>
        <a:xfrm>
          <a:off x="0" y="1937830"/>
          <a:ext cx="7467600" cy="1792878"/>
        </a:xfrm>
        <a:prstGeom prst="roundRect">
          <a:avLst/>
        </a:prstGeom>
        <a:solidFill>
          <a:schemeClr val="accent4">
            <a:hueOff val="1014315"/>
            <a:satOff val="-5728"/>
            <a:lumOff val="-980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IN" sz="2400" kern="1200" dirty="0"/>
            <a:t>Irrigants can also help prevent packing of the hard and soft tissue in the apical root canal and extrusion of infected material into the periapical area. </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IN" sz="2400" kern="1200" dirty="0"/>
        </a:p>
      </dsp:txBody>
      <dsp:txXfrm>
        <a:off x="87521" y="2025351"/>
        <a:ext cx="7292558" cy="1617836"/>
      </dsp:txXfrm>
    </dsp:sp>
    <dsp:sp modelId="{AC3D3120-2F85-4FAB-B00C-BB63E3825B30}">
      <dsp:nvSpPr>
        <dsp:cNvPr id="0" name=""/>
        <dsp:cNvSpPr/>
      </dsp:nvSpPr>
      <dsp:spPr>
        <a:xfrm>
          <a:off x="0" y="3730709"/>
          <a:ext cx="7467600" cy="761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7096" tIns="30480" rIns="170688" bIns="30480" numCol="1" spcCol="1270" anchor="t" anchorCtr="0">
          <a:noAutofit/>
        </a:bodyPr>
        <a:lstStyle/>
        <a:p>
          <a:pPr marL="228600" lvl="1" indent="-228600" algn="l" defTabSz="1066800" rtl="0">
            <a:lnSpc>
              <a:spcPct val="90000"/>
            </a:lnSpc>
            <a:spcBef>
              <a:spcPct val="0"/>
            </a:spcBef>
            <a:spcAft>
              <a:spcPct val="20000"/>
            </a:spcAft>
            <a:buChar char="•"/>
          </a:pPr>
          <a:endParaRPr lang="en-IN" sz="2400" kern="1200" dirty="0"/>
        </a:p>
      </dsp:txBody>
      <dsp:txXfrm>
        <a:off x="0" y="3730709"/>
        <a:ext cx="7467600" cy="76176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A674DF-488E-4DC0-AB05-1CE1C9C94C80}">
      <dsp:nvSpPr>
        <dsp:cNvPr id="0" name=""/>
        <dsp:cNvSpPr/>
      </dsp:nvSpPr>
      <dsp:spPr>
        <a:xfrm>
          <a:off x="560069" y="0"/>
          <a:ext cx="6347460" cy="3951337"/>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DD75F0-5F81-4763-9C19-21396F1FC543}">
      <dsp:nvSpPr>
        <dsp:cNvPr id="0" name=""/>
        <dsp:cNvSpPr/>
      </dsp:nvSpPr>
      <dsp:spPr>
        <a:xfrm>
          <a:off x="2552" y="1185401"/>
          <a:ext cx="1658332" cy="1580534"/>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IN" sz="1600" kern="1200"/>
            <a:t>Commonly used irrigating solution.</a:t>
          </a:r>
        </a:p>
      </dsp:txBody>
      <dsp:txXfrm>
        <a:off x="79707" y="1262556"/>
        <a:ext cx="1504022" cy="1426224"/>
      </dsp:txXfrm>
    </dsp:sp>
    <dsp:sp modelId="{720E37C4-A7D9-4F9D-A257-A8BAA5E60247}">
      <dsp:nvSpPr>
        <dsp:cNvPr id="0" name=""/>
        <dsp:cNvSpPr/>
      </dsp:nvSpPr>
      <dsp:spPr>
        <a:xfrm>
          <a:off x="1937273" y="1185401"/>
          <a:ext cx="1658332" cy="1580534"/>
        </a:xfrm>
        <a:prstGeom prst="roundRect">
          <a:avLst/>
        </a:prstGeom>
        <a:solidFill>
          <a:schemeClr val="accent3">
            <a:hueOff val="2666608"/>
            <a:satOff val="3643"/>
            <a:lumOff val="235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IN" sz="1600" kern="1200"/>
            <a:t>Antibacterial agent.</a:t>
          </a:r>
        </a:p>
      </dsp:txBody>
      <dsp:txXfrm>
        <a:off x="2014428" y="1262556"/>
        <a:ext cx="1504022" cy="1426224"/>
      </dsp:txXfrm>
    </dsp:sp>
    <dsp:sp modelId="{604CD722-8521-4FAF-8B5C-3CD9457F6F12}">
      <dsp:nvSpPr>
        <dsp:cNvPr id="0" name=""/>
        <dsp:cNvSpPr/>
      </dsp:nvSpPr>
      <dsp:spPr>
        <a:xfrm>
          <a:off x="3871994" y="1185401"/>
          <a:ext cx="1658332" cy="1580534"/>
        </a:xfrm>
        <a:prstGeom prst="roundRect">
          <a:avLst/>
        </a:prstGeom>
        <a:solidFill>
          <a:schemeClr val="accent3">
            <a:hueOff val="5333215"/>
            <a:satOff val="7287"/>
            <a:lumOff val="470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IN" sz="1600" kern="1200"/>
            <a:t>Dissolving necrotic tissue, vital pulp tissue, organic component of dentin and biofilms.</a:t>
          </a:r>
        </a:p>
      </dsp:txBody>
      <dsp:txXfrm>
        <a:off x="3949149" y="1262556"/>
        <a:ext cx="1504022" cy="1426224"/>
      </dsp:txXfrm>
    </dsp:sp>
    <dsp:sp modelId="{7A196391-A1F6-450D-91AB-1DEF5A2F07D8}">
      <dsp:nvSpPr>
        <dsp:cNvPr id="0" name=""/>
        <dsp:cNvSpPr/>
      </dsp:nvSpPr>
      <dsp:spPr>
        <a:xfrm>
          <a:off x="5806715" y="1185401"/>
          <a:ext cx="1658332" cy="1580534"/>
        </a:xfrm>
        <a:prstGeom prst="roundRect">
          <a:avLst/>
        </a:prstGeom>
        <a:solidFill>
          <a:schemeClr val="accent3">
            <a:hueOff val="7999823"/>
            <a:satOff val="10930"/>
            <a:lumOff val="705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IN" sz="1600" kern="1200"/>
            <a:t>Bleach – disinfectant and bleaching agent.</a:t>
          </a:r>
        </a:p>
      </dsp:txBody>
      <dsp:txXfrm>
        <a:off x="5883870" y="1262556"/>
        <a:ext cx="1504022" cy="142622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60703D-6BC5-4CAC-AF91-0F7E42250C58}">
      <dsp:nvSpPr>
        <dsp:cNvPr id="0" name=""/>
        <dsp:cNvSpPr/>
      </dsp:nvSpPr>
      <dsp:spPr>
        <a:xfrm>
          <a:off x="658873" y="0"/>
          <a:ext cx="7467229" cy="5544616"/>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BAB229-6EE7-4EC2-92C0-92B535C6C7A8}">
      <dsp:nvSpPr>
        <dsp:cNvPr id="0" name=""/>
        <dsp:cNvSpPr/>
      </dsp:nvSpPr>
      <dsp:spPr>
        <a:xfrm>
          <a:off x="2412" y="1663384"/>
          <a:ext cx="1404824" cy="2217846"/>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IN" sz="2000" kern="1200"/>
            <a:t>Produced by javell in 1789, france</a:t>
          </a:r>
        </a:p>
      </dsp:txBody>
      <dsp:txXfrm>
        <a:off x="70990" y="1731962"/>
        <a:ext cx="1267668" cy="2080690"/>
      </dsp:txXfrm>
    </dsp:sp>
    <dsp:sp modelId="{F8A30DEB-8A20-401E-84FA-0841F90DA497}">
      <dsp:nvSpPr>
        <dsp:cNvPr id="0" name=""/>
        <dsp:cNvSpPr/>
      </dsp:nvSpPr>
      <dsp:spPr>
        <a:xfrm>
          <a:off x="1477478" y="1663384"/>
          <a:ext cx="1404824" cy="2217846"/>
        </a:xfrm>
        <a:prstGeom prst="roundRect">
          <a:avLst/>
        </a:prstGeom>
        <a:solidFill>
          <a:schemeClr val="accent4">
            <a:hueOff val="202863"/>
            <a:satOff val="-1146"/>
            <a:lumOff val="-196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IN" sz="2000" kern="1200"/>
            <a:t>Called javell water – weak solution of naocl</a:t>
          </a:r>
        </a:p>
      </dsp:txBody>
      <dsp:txXfrm>
        <a:off x="1546056" y="1731962"/>
        <a:ext cx="1267668" cy="2080690"/>
      </dsp:txXfrm>
    </dsp:sp>
    <dsp:sp modelId="{FA5C92B1-0479-4244-B9EE-64846C4AF84D}">
      <dsp:nvSpPr>
        <dsp:cNvPr id="0" name=""/>
        <dsp:cNvSpPr/>
      </dsp:nvSpPr>
      <dsp:spPr>
        <a:xfrm>
          <a:off x="2952543" y="1663384"/>
          <a:ext cx="1404824" cy="2217846"/>
        </a:xfrm>
        <a:prstGeom prst="roundRect">
          <a:avLst/>
        </a:prstGeom>
        <a:solidFill>
          <a:schemeClr val="accent4">
            <a:hueOff val="405726"/>
            <a:satOff val="-2291"/>
            <a:lumOff val="-392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IN" sz="2000" kern="1200"/>
            <a:t>This process of extraction was not efficient</a:t>
          </a:r>
        </a:p>
      </dsp:txBody>
      <dsp:txXfrm>
        <a:off x="3021121" y="1731962"/>
        <a:ext cx="1267668" cy="2080690"/>
      </dsp:txXfrm>
    </dsp:sp>
    <dsp:sp modelId="{0992A13A-9D61-479E-B272-28490C1D1A9D}">
      <dsp:nvSpPr>
        <dsp:cNvPr id="0" name=""/>
        <dsp:cNvSpPr/>
      </dsp:nvSpPr>
      <dsp:spPr>
        <a:xfrm>
          <a:off x="4427608" y="1663384"/>
          <a:ext cx="1404824" cy="2217846"/>
        </a:xfrm>
        <a:prstGeom prst="roundRect">
          <a:avLst/>
        </a:prstGeom>
        <a:solidFill>
          <a:schemeClr val="accent4">
            <a:hueOff val="608589"/>
            <a:satOff val="-3437"/>
            <a:lumOff val="-588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IN" sz="2000" kern="1200"/>
            <a:t>Dakins solution – buffered 0.5% solution – dakin</a:t>
          </a:r>
        </a:p>
      </dsp:txBody>
      <dsp:txXfrm>
        <a:off x="4496186" y="1731962"/>
        <a:ext cx="1267668" cy="2080690"/>
      </dsp:txXfrm>
    </dsp:sp>
    <dsp:sp modelId="{E68C33EB-1090-4982-A6D1-4562AC7B467E}">
      <dsp:nvSpPr>
        <dsp:cNvPr id="0" name=""/>
        <dsp:cNvSpPr/>
      </dsp:nvSpPr>
      <dsp:spPr>
        <a:xfrm>
          <a:off x="5902673" y="1663384"/>
          <a:ext cx="1404824" cy="2217846"/>
        </a:xfrm>
        <a:prstGeom prst="roundRect">
          <a:avLst/>
        </a:prstGeom>
        <a:solidFill>
          <a:schemeClr val="accent4">
            <a:hueOff val="811452"/>
            <a:satOff val="-4582"/>
            <a:lumOff val="-784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IN" sz="2000" kern="1200"/>
            <a:t>Irrigation of wounds during world war 1</a:t>
          </a:r>
        </a:p>
      </dsp:txBody>
      <dsp:txXfrm>
        <a:off x="5971251" y="1731962"/>
        <a:ext cx="1267668" cy="2080690"/>
      </dsp:txXfrm>
    </dsp:sp>
    <dsp:sp modelId="{F024B4E1-2382-4529-A900-43059E1F37BA}">
      <dsp:nvSpPr>
        <dsp:cNvPr id="0" name=""/>
        <dsp:cNvSpPr/>
      </dsp:nvSpPr>
      <dsp:spPr>
        <a:xfrm>
          <a:off x="7377739" y="1663384"/>
          <a:ext cx="1404824" cy="2217846"/>
        </a:xfrm>
        <a:prstGeom prst="roundRect">
          <a:avLst/>
        </a:prstGeom>
        <a:solidFill>
          <a:schemeClr val="accent4">
            <a:hueOff val="1014315"/>
            <a:satOff val="-5728"/>
            <a:lumOff val="-980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IN" sz="2000" kern="1200"/>
            <a:t>Hospital antiseptic</a:t>
          </a:r>
        </a:p>
      </dsp:txBody>
      <dsp:txXfrm>
        <a:off x="7446317" y="1731962"/>
        <a:ext cx="1267668" cy="20806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EB4D02-7CB5-414E-861D-737D6F0EAFBF}">
      <dsp:nvSpPr>
        <dsp:cNvPr id="0" name=""/>
        <dsp:cNvSpPr/>
      </dsp:nvSpPr>
      <dsp:spPr>
        <a:xfrm>
          <a:off x="0" y="527954"/>
          <a:ext cx="7467600" cy="1630916"/>
        </a:xfrm>
        <a:prstGeom prst="roundRect">
          <a:avLst/>
        </a:prstGeom>
        <a:solidFill>
          <a:schemeClr val="accent1">
            <a:shade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IN" sz="2400" kern="1200" dirty="0"/>
            <a:t>Some irrigating solutions dissolve either organic or inorganic tissue in the root canal. </a:t>
          </a:r>
        </a:p>
        <a:p>
          <a:pPr lvl="0" algn="l" defTabSz="1822450" rtl="0">
            <a:lnSpc>
              <a:spcPct val="90000"/>
            </a:lnSpc>
            <a:spcBef>
              <a:spcPct val="0"/>
            </a:spcBef>
            <a:spcAft>
              <a:spcPct val="35000"/>
            </a:spcAft>
            <a:buNone/>
          </a:pPr>
          <a:endParaRPr lang="en-IN" sz="2400" kern="1200" dirty="0"/>
        </a:p>
      </dsp:txBody>
      <dsp:txXfrm>
        <a:off x="79615" y="607569"/>
        <a:ext cx="7308370" cy="1471686"/>
      </dsp:txXfrm>
    </dsp:sp>
    <dsp:sp modelId="{ED869DCC-B0C4-402B-9672-F3E112E3318A}">
      <dsp:nvSpPr>
        <dsp:cNvPr id="0" name=""/>
        <dsp:cNvSpPr/>
      </dsp:nvSpPr>
      <dsp:spPr>
        <a:xfrm>
          <a:off x="0" y="2346070"/>
          <a:ext cx="7467600" cy="1630916"/>
        </a:xfrm>
        <a:prstGeom prst="roundRect">
          <a:avLst/>
        </a:prstGeom>
        <a:solidFill>
          <a:schemeClr val="accent1">
            <a:shade val="50000"/>
            <a:hueOff val="-503520"/>
            <a:satOff val="-57123"/>
            <a:lumOff val="5114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IN" sz="2400" kern="1200" dirty="0"/>
            <a:t>In addition, several irrigating solutions have antimicrobial activity and actively kill bacteria and yeasts when introduced in direct contact with the microorganisms.</a:t>
          </a:r>
        </a:p>
      </dsp:txBody>
      <dsp:txXfrm>
        <a:off x="79615" y="2425685"/>
        <a:ext cx="7308370" cy="14716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EEE6BD-6F25-405D-B7DF-4C12E30A4634}">
      <dsp:nvSpPr>
        <dsp:cNvPr id="0" name=""/>
        <dsp:cNvSpPr/>
      </dsp:nvSpPr>
      <dsp:spPr>
        <a:xfrm>
          <a:off x="0" y="469101"/>
          <a:ext cx="8229600" cy="84942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IN" sz="2200" kern="1200" dirty="0"/>
            <a:t>have a broad antimicrobial spectrum and high efficacy against anaerobic and facultative microorganisms organized in biofilms.</a:t>
          </a:r>
        </a:p>
      </dsp:txBody>
      <dsp:txXfrm>
        <a:off x="41465" y="510566"/>
        <a:ext cx="8146670" cy="766490"/>
      </dsp:txXfrm>
    </dsp:sp>
    <dsp:sp modelId="{CBCF5065-E0BB-4469-A82A-CC4881AEF0C8}">
      <dsp:nvSpPr>
        <dsp:cNvPr id="0" name=""/>
        <dsp:cNvSpPr/>
      </dsp:nvSpPr>
      <dsp:spPr>
        <a:xfrm>
          <a:off x="0" y="1381881"/>
          <a:ext cx="8229600" cy="849420"/>
        </a:xfrm>
        <a:prstGeom prst="roundRect">
          <a:avLst/>
        </a:prstGeom>
        <a:solidFill>
          <a:schemeClr val="accent4">
            <a:hueOff val="338105"/>
            <a:satOff val="-1909"/>
            <a:lumOff val="-326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IN" sz="2200" kern="1200"/>
            <a:t>dissolve necrotic pulp tissue remnants.</a:t>
          </a:r>
        </a:p>
      </dsp:txBody>
      <dsp:txXfrm>
        <a:off x="41465" y="1423346"/>
        <a:ext cx="8146670" cy="766490"/>
      </dsp:txXfrm>
    </dsp:sp>
    <dsp:sp modelId="{7ECA1921-A9B7-43D8-A76A-4CBF5FA72182}">
      <dsp:nvSpPr>
        <dsp:cNvPr id="0" name=""/>
        <dsp:cNvSpPr/>
      </dsp:nvSpPr>
      <dsp:spPr>
        <a:xfrm>
          <a:off x="0" y="2294661"/>
          <a:ext cx="8229600" cy="849420"/>
        </a:xfrm>
        <a:prstGeom prst="roundRect">
          <a:avLst/>
        </a:prstGeom>
        <a:solidFill>
          <a:schemeClr val="accent4">
            <a:hueOff val="676210"/>
            <a:satOff val="-3819"/>
            <a:lumOff val="-653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IN" sz="2200" kern="1200"/>
            <a:t>inactivate endotoxin.</a:t>
          </a:r>
        </a:p>
      </dsp:txBody>
      <dsp:txXfrm>
        <a:off x="41465" y="2336126"/>
        <a:ext cx="8146670" cy="766490"/>
      </dsp:txXfrm>
    </dsp:sp>
    <dsp:sp modelId="{0908268E-2CB0-4096-A75C-2A30FEF07E0C}">
      <dsp:nvSpPr>
        <dsp:cNvPr id="0" name=""/>
        <dsp:cNvSpPr/>
      </dsp:nvSpPr>
      <dsp:spPr>
        <a:xfrm>
          <a:off x="0" y="3207441"/>
          <a:ext cx="8229600" cy="849420"/>
        </a:xfrm>
        <a:prstGeom prst="roundRect">
          <a:avLst/>
        </a:prstGeom>
        <a:solidFill>
          <a:schemeClr val="accent4">
            <a:hueOff val="1014315"/>
            <a:satOff val="-5728"/>
            <a:lumOff val="-980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IN" sz="2200" kern="1200"/>
            <a:t>prevent the formation of a smear layer during instrumentation or dissolve the latter once it has formed.</a:t>
          </a:r>
        </a:p>
      </dsp:txBody>
      <dsp:txXfrm>
        <a:off x="41465" y="3248906"/>
        <a:ext cx="8146670" cy="7664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E9D6B2-F3A6-4D2E-83E6-94AFB3B544EA}">
      <dsp:nvSpPr>
        <dsp:cNvPr id="0" name=""/>
        <dsp:cNvSpPr/>
      </dsp:nvSpPr>
      <dsp:spPr>
        <a:xfrm>
          <a:off x="0" y="250581"/>
          <a:ext cx="8229600" cy="121680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IN" sz="2400" kern="1200" dirty="0"/>
            <a:t>systemically nontoxic.</a:t>
          </a:r>
        </a:p>
      </dsp:txBody>
      <dsp:txXfrm>
        <a:off x="59399" y="309980"/>
        <a:ext cx="8110802" cy="1098002"/>
      </dsp:txXfrm>
    </dsp:sp>
    <dsp:sp modelId="{F2E76784-B5D6-42FA-9D63-143EDFC8A3F8}">
      <dsp:nvSpPr>
        <dsp:cNvPr id="0" name=""/>
        <dsp:cNvSpPr/>
      </dsp:nvSpPr>
      <dsp:spPr>
        <a:xfrm>
          <a:off x="0" y="1652979"/>
          <a:ext cx="8229600" cy="1216800"/>
        </a:xfrm>
        <a:prstGeom prst="roundRect">
          <a:avLst/>
        </a:prstGeom>
        <a:solidFill>
          <a:schemeClr val="accent3">
            <a:hueOff val="3999911"/>
            <a:satOff val="5465"/>
            <a:lumOff val="353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IN" sz="2400" kern="1200" dirty="0"/>
            <a:t> non caustic to periodontal tissues.</a:t>
          </a:r>
        </a:p>
      </dsp:txBody>
      <dsp:txXfrm>
        <a:off x="59399" y="1712378"/>
        <a:ext cx="8110802" cy="1098002"/>
      </dsp:txXfrm>
    </dsp:sp>
    <dsp:sp modelId="{AD8FDD04-72D6-492F-8B6F-C18F4DC5102B}">
      <dsp:nvSpPr>
        <dsp:cNvPr id="0" name=""/>
        <dsp:cNvSpPr/>
      </dsp:nvSpPr>
      <dsp:spPr>
        <a:xfrm>
          <a:off x="0" y="3058581"/>
          <a:ext cx="8229600" cy="1216800"/>
        </a:xfrm>
        <a:prstGeom prst="roundRect">
          <a:avLst/>
        </a:prstGeom>
        <a:solidFill>
          <a:schemeClr val="accent3">
            <a:hueOff val="7999823"/>
            <a:satOff val="10930"/>
            <a:lumOff val="705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IN" sz="2400" kern="1200" dirty="0"/>
            <a:t> little potential to cause an anaphylactic reaction.</a:t>
          </a:r>
        </a:p>
      </dsp:txBody>
      <dsp:txXfrm>
        <a:off x="59399" y="3117980"/>
        <a:ext cx="8110802" cy="10980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B2816F-F8D4-48A1-B10B-06AC654D19F7}">
      <dsp:nvSpPr>
        <dsp:cNvPr id="0" name=""/>
        <dsp:cNvSpPr/>
      </dsp:nvSpPr>
      <dsp:spPr>
        <a:xfrm>
          <a:off x="0" y="4555"/>
          <a:ext cx="7467600" cy="1930792"/>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dirty="0"/>
            <a:t> WORKING SOLUTION</a:t>
          </a:r>
          <a:r>
            <a:rPr lang="en-US" sz="2800" i="1" kern="1200" dirty="0"/>
            <a:t>: </a:t>
          </a:r>
          <a:r>
            <a:rPr lang="en-US" sz="2800" kern="1200" dirty="0"/>
            <a:t>are those Irrigants which have a certain specific function such as tissue </a:t>
          </a:r>
          <a:r>
            <a:rPr lang="en-US" sz="2800" kern="1200" dirty="0" err="1"/>
            <a:t>dissolution,chelation</a:t>
          </a:r>
          <a:r>
            <a:rPr lang="en-US" sz="2800" kern="1200" dirty="0"/>
            <a:t>.</a:t>
          </a:r>
          <a:endParaRPr lang="en-IN" sz="2800" kern="1200" dirty="0"/>
        </a:p>
      </dsp:txBody>
      <dsp:txXfrm>
        <a:off x="94253" y="98808"/>
        <a:ext cx="7279094" cy="1742286"/>
      </dsp:txXfrm>
    </dsp:sp>
    <dsp:sp modelId="{F843B911-D69D-438B-A31A-B996EC6E2DC5}">
      <dsp:nvSpPr>
        <dsp:cNvPr id="0" name=""/>
        <dsp:cNvSpPr/>
      </dsp:nvSpPr>
      <dsp:spPr>
        <a:xfrm>
          <a:off x="0" y="2015988"/>
          <a:ext cx="7467600" cy="1930792"/>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dirty="0"/>
            <a:t>IRRIGANT : are those which are used in larger quantities and are mainly meant for physically flushing out the debris kept in suspension by the working solution.</a:t>
          </a:r>
          <a:endParaRPr lang="en-IN" sz="2800" kern="1200" dirty="0"/>
        </a:p>
      </dsp:txBody>
      <dsp:txXfrm>
        <a:off x="94253" y="2110241"/>
        <a:ext cx="7279094" cy="174228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6C94A6-B81E-4F03-BE03-DED59837C9AC}">
      <dsp:nvSpPr>
        <dsp:cNvPr id="0" name=""/>
        <dsp:cNvSpPr/>
      </dsp:nvSpPr>
      <dsp:spPr>
        <a:xfrm>
          <a:off x="161942" y="2030"/>
          <a:ext cx="3406823" cy="2044094"/>
        </a:xfrm>
        <a:prstGeom prst="rect">
          <a:avLst/>
        </a:prstGeom>
        <a:solidFill>
          <a:schemeClr val="accent4">
            <a:shade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kern="1200" dirty="0"/>
            <a:t>CHEMICALLY INACTIVE- are based on lavage only and have no chemical or action on the root canals.</a:t>
          </a:r>
          <a:endParaRPr lang="en-IN" sz="2500" kern="1200" dirty="0"/>
        </a:p>
      </dsp:txBody>
      <dsp:txXfrm>
        <a:off x="161942" y="2030"/>
        <a:ext cx="3406823" cy="2044094"/>
      </dsp:txXfrm>
    </dsp:sp>
    <dsp:sp modelId="{F63EB23B-C7D1-4BCF-B79E-2BFF8C45A2E5}">
      <dsp:nvSpPr>
        <dsp:cNvPr id="0" name=""/>
        <dsp:cNvSpPr/>
      </dsp:nvSpPr>
      <dsp:spPr>
        <a:xfrm>
          <a:off x="3909449" y="2030"/>
          <a:ext cx="3406823" cy="2044094"/>
        </a:xfrm>
        <a:prstGeom prst="rect">
          <a:avLst/>
        </a:prstGeom>
        <a:solidFill>
          <a:schemeClr val="accent4">
            <a:shade val="50000"/>
            <a:hueOff val="124816"/>
            <a:satOff val="3113"/>
            <a:lumOff val="1930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kern="1200"/>
            <a:t>CHEMICALLY ACTIVE- have a chemical action on the root canals.</a:t>
          </a:r>
          <a:endParaRPr lang="en-IN" sz="2500" kern="1200"/>
        </a:p>
      </dsp:txBody>
      <dsp:txXfrm>
        <a:off x="3909449" y="2030"/>
        <a:ext cx="3406823" cy="2044094"/>
      </dsp:txXfrm>
    </dsp:sp>
    <dsp:sp modelId="{D32087CB-AADE-4498-A276-E422FB13F591}">
      <dsp:nvSpPr>
        <dsp:cNvPr id="0" name=""/>
        <dsp:cNvSpPr/>
      </dsp:nvSpPr>
      <dsp:spPr>
        <a:xfrm>
          <a:off x="161942" y="2386807"/>
          <a:ext cx="3406823" cy="2044094"/>
        </a:xfrm>
        <a:prstGeom prst="rect">
          <a:avLst/>
        </a:prstGeom>
        <a:solidFill>
          <a:schemeClr val="accent4">
            <a:shade val="50000"/>
            <a:hueOff val="249631"/>
            <a:satOff val="6227"/>
            <a:lumOff val="3860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kern="1200" dirty="0"/>
            <a:t>CHEMICALLY INACTIVE SOLUTIONS - Water , Saline                                      </a:t>
          </a:r>
          <a:endParaRPr lang="en-IN" sz="2500" kern="1200" dirty="0"/>
        </a:p>
      </dsp:txBody>
      <dsp:txXfrm>
        <a:off x="161942" y="2386807"/>
        <a:ext cx="3406823" cy="2044094"/>
      </dsp:txXfrm>
    </dsp:sp>
    <dsp:sp modelId="{46966509-CC87-472A-BE90-072844F7C3A6}">
      <dsp:nvSpPr>
        <dsp:cNvPr id="0" name=""/>
        <dsp:cNvSpPr/>
      </dsp:nvSpPr>
      <dsp:spPr>
        <a:xfrm>
          <a:off x="3909449" y="2386807"/>
          <a:ext cx="3406823" cy="2044094"/>
        </a:xfrm>
        <a:prstGeom prst="rect">
          <a:avLst/>
        </a:prstGeom>
        <a:solidFill>
          <a:schemeClr val="accent4">
            <a:shade val="50000"/>
            <a:hueOff val="124816"/>
            <a:satOff val="3113"/>
            <a:lumOff val="1930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kern="1200" dirty="0"/>
            <a:t>CHEMICALLY ACTIVE SOLUTION –Acids, </a:t>
          </a:r>
          <a:r>
            <a:rPr lang="en-US" sz="2500" kern="1200" dirty="0" err="1"/>
            <a:t>Chelators</a:t>
          </a:r>
          <a:r>
            <a:rPr lang="en-US" sz="2500" kern="1200" dirty="0"/>
            <a:t>, Oxidizers, Detergents, </a:t>
          </a:r>
          <a:r>
            <a:rPr lang="en-US" sz="2500" kern="1200" dirty="0" err="1"/>
            <a:t>Alkalines</a:t>
          </a:r>
          <a:endParaRPr lang="en-IN" sz="2500" kern="1200" dirty="0"/>
        </a:p>
      </dsp:txBody>
      <dsp:txXfrm>
        <a:off x="3909449" y="2386807"/>
        <a:ext cx="3406823" cy="204409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6E4916-00E6-4217-9C57-57104296FCD5}">
      <dsp:nvSpPr>
        <dsp:cNvPr id="0" name=""/>
        <dsp:cNvSpPr/>
      </dsp:nvSpPr>
      <dsp:spPr>
        <a:xfrm>
          <a:off x="560069" y="0"/>
          <a:ext cx="6347460" cy="395133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D5E2A2-8F22-4BE4-83C2-4221B5998BF2}">
      <dsp:nvSpPr>
        <dsp:cNvPr id="0" name=""/>
        <dsp:cNvSpPr/>
      </dsp:nvSpPr>
      <dsp:spPr>
        <a:xfrm>
          <a:off x="3737" y="1185401"/>
          <a:ext cx="1797620" cy="158053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t>Irrigants </a:t>
          </a:r>
          <a:endParaRPr lang="en-IN" sz="2400" kern="1200" dirty="0"/>
        </a:p>
      </dsp:txBody>
      <dsp:txXfrm>
        <a:off x="80892" y="1262556"/>
        <a:ext cx="1643310" cy="1426224"/>
      </dsp:txXfrm>
    </dsp:sp>
    <dsp:sp modelId="{CABE4C31-EFD1-472E-8F10-3D5A3876D98F}">
      <dsp:nvSpPr>
        <dsp:cNvPr id="0" name=""/>
        <dsp:cNvSpPr/>
      </dsp:nvSpPr>
      <dsp:spPr>
        <a:xfrm>
          <a:off x="1891238" y="1185401"/>
          <a:ext cx="1797620" cy="158053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a:t>Dentine softner –chelator </a:t>
          </a:r>
          <a:endParaRPr lang="en-IN" sz="2400" kern="1200"/>
        </a:p>
      </dsp:txBody>
      <dsp:txXfrm>
        <a:off x="1968393" y="1262556"/>
        <a:ext cx="1643310" cy="1426224"/>
      </dsp:txXfrm>
    </dsp:sp>
    <dsp:sp modelId="{BD2A2AF0-A09A-4D78-8F08-03F64567FB29}">
      <dsp:nvSpPr>
        <dsp:cNvPr id="0" name=""/>
        <dsp:cNvSpPr/>
      </dsp:nvSpPr>
      <dsp:spPr>
        <a:xfrm>
          <a:off x="3778740" y="1185401"/>
          <a:ext cx="1797620" cy="158053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a:t>Lubricants </a:t>
          </a:r>
          <a:endParaRPr lang="en-IN" sz="2400" kern="1200"/>
        </a:p>
      </dsp:txBody>
      <dsp:txXfrm>
        <a:off x="3855895" y="1262556"/>
        <a:ext cx="1643310" cy="1426224"/>
      </dsp:txXfrm>
    </dsp:sp>
    <dsp:sp modelId="{BF175E02-917D-4D3A-BE23-FCC5A0F6360B}">
      <dsp:nvSpPr>
        <dsp:cNvPr id="0" name=""/>
        <dsp:cNvSpPr/>
      </dsp:nvSpPr>
      <dsp:spPr>
        <a:xfrm>
          <a:off x="5666242" y="1185401"/>
          <a:ext cx="1797620" cy="158053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a:t>Desiccants </a:t>
          </a:r>
          <a:endParaRPr lang="en-IN" sz="2400" kern="1200"/>
        </a:p>
      </dsp:txBody>
      <dsp:txXfrm>
        <a:off x="5743397" y="1262556"/>
        <a:ext cx="1643310" cy="142622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BA7E20-AC9B-44C7-9F5F-B79064E84D31}">
      <dsp:nvSpPr>
        <dsp:cNvPr id="0" name=""/>
        <dsp:cNvSpPr/>
      </dsp:nvSpPr>
      <dsp:spPr>
        <a:xfrm>
          <a:off x="0" y="1926"/>
          <a:ext cx="7406208" cy="694980"/>
        </a:xfrm>
        <a:prstGeom prst="roundRect">
          <a:avLst/>
        </a:prstGeom>
        <a:solidFill>
          <a:schemeClr val="accent5">
            <a:alpha val="9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t>According to their chemical structure, irrigants are divided into seven groups.</a:t>
          </a:r>
          <a:endParaRPr lang="en-IN" sz="1800" kern="1200" dirty="0"/>
        </a:p>
      </dsp:txBody>
      <dsp:txXfrm>
        <a:off x="33926" y="35852"/>
        <a:ext cx="7338356" cy="627128"/>
      </dsp:txXfrm>
    </dsp:sp>
    <dsp:sp modelId="{EBFC7D11-CC53-41AF-A5B9-B69235C00DC3}">
      <dsp:nvSpPr>
        <dsp:cNvPr id="0" name=""/>
        <dsp:cNvSpPr/>
      </dsp:nvSpPr>
      <dsp:spPr>
        <a:xfrm>
          <a:off x="0" y="748746"/>
          <a:ext cx="7406208" cy="694980"/>
        </a:xfrm>
        <a:prstGeom prst="roundRect">
          <a:avLst/>
        </a:prstGeom>
        <a:solidFill>
          <a:schemeClr val="accent5">
            <a:alpha val="90000"/>
            <a:hueOff val="0"/>
            <a:satOff val="0"/>
            <a:lumOff val="0"/>
            <a:alphaOff val="-8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t>Sodium hypochlorite (0.5 – 5.25% solution) </a:t>
          </a:r>
          <a:endParaRPr lang="en-IN" sz="1800" kern="1200" dirty="0"/>
        </a:p>
      </dsp:txBody>
      <dsp:txXfrm>
        <a:off x="33926" y="782672"/>
        <a:ext cx="7338356" cy="627128"/>
      </dsp:txXfrm>
    </dsp:sp>
    <dsp:sp modelId="{53BDA01A-EA0F-4183-8C57-713A949DD0E3}">
      <dsp:nvSpPr>
        <dsp:cNvPr id="0" name=""/>
        <dsp:cNvSpPr/>
      </dsp:nvSpPr>
      <dsp:spPr>
        <a:xfrm>
          <a:off x="0" y="1495566"/>
          <a:ext cx="7406208" cy="694980"/>
        </a:xfrm>
        <a:prstGeom prst="roundRect">
          <a:avLst/>
        </a:prstGeom>
        <a:solidFill>
          <a:schemeClr val="accent5">
            <a:alpha val="90000"/>
            <a:hueOff val="0"/>
            <a:satOff val="0"/>
            <a:lumOff val="0"/>
            <a:alphaOff val="-16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t> Hydrogen Peroxide (3% solution) </a:t>
          </a:r>
          <a:endParaRPr lang="en-IN" sz="1800" kern="1200" dirty="0"/>
        </a:p>
      </dsp:txBody>
      <dsp:txXfrm>
        <a:off x="33926" y="1529492"/>
        <a:ext cx="7338356" cy="627128"/>
      </dsp:txXfrm>
    </dsp:sp>
    <dsp:sp modelId="{E3D280DE-C41A-43C8-9A77-046E6E974B4F}">
      <dsp:nvSpPr>
        <dsp:cNvPr id="0" name=""/>
        <dsp:cNvSpPr/>
      </dsp:nvSpPr>
      <dsp:spPr>
        <a:xfrm>
          <a:off x="0" y="2242386"/>
          <a:ext cx="7406208" cy="694980"/>
        </a:xfrm>
        <a:prstGeom prst="roundRect">
          <a:avLst/>
        </a:prstGeom>
        <a:solidFill>
          <a:schemeClr val="accent5">
            <a:alpha val="90000"/>
            <a:hueOff val="0"/>
            <a:satOff val="0"/>
            <a:lumOff val="0"/>
            <a:alphaOff val="-24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t>Chelating agents  -</a:t>
          </a:r>
          <a:r>
            <a:rPr lang="en-IN" sz="1800" kern="1200" dirty="0" err="1"/>
            <a:t>EDTA,Salvizol</a:t>
          </a:r>
          <a:r>
            <a:rPr lang="en-IN" sz="1800" kern="1200" dirty="0"/>
            <a:t> ,EDTAC,RC-</a:t>
          </a:r>
          <a:r>
            <a:rPr lang="en-IN" sz="1800" kern="1200" dirty="0" err="1"/>
            <a:t>Prep,Tublicid</a:t>
          </a:r>
          <a:r>
            <a:rPr lang="en-IN" sz="1800" kern="1200" dirty="0"/>
            <a:t> (Blue and Red),File </a:t>
          </a:r>
          <a:r>
            <a:rPr lang="en-IN" sz="1800" kern="1200" dirty="0" err="1"/>
            <a:t>Eze</a:t>
          </a:r>
          <a:endParaRPr lang="en-IN" sz="1800" kern="1200" dirty="0"/>
        </a:p>
      </dsp:txBody>
      <dsp:txXfrm>
        <a:off x="33926" y="2276312"/>
        <a:ext cx="7338356" cy="627128"/>
      </dsp:txXfrm>
    </dsp:sp>
    <dsp:sp modelId="{973A9836-0F7E-41E2-8E3A-3E66F78EB3FD}">
      <dsp:nvSpPr>
        <dsp:cNvPr id="0" name=""/>
        <dsp:cNvSpPr/>
      </dsp:nvSpPr>
      <dsp:spPr>
        <a:xfrm>
          <a:off x="0" y="2989206"/>
          <a:ext cx="7406208" cy="694980"/>
        </a:xfrm>
        <a:prstGeom prst="roundRect">
          <a:avLst/>
        </a:prstGeom>
        <a:solidFill>
          <a:schemeClr val="accent5">
            <a:alpha val="90000"/>
            <a:hueOff val="0"/>
            <a:satOff val="0"/>
            <a:lumOff val="0"/>
            <a:alphaOff val="-32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t> Chlorhexidine </a:t>
          </a:r>
          <a:r>
            <a:rPr lang="en-US" sz="1800" kern="1200" dirty="0" err="1"/>
            <a:t>Gluconate</a:t>
          </a:r>
          <a:r>
            <a:rPr lang="en-US" sz="1800" kern="1200" dirty="0"/>
            <a:t> (0.2 – 2%)</a:t>
          </a:r>
          <a:endParaRPr lang="en-IN" sz="1800" kern="1200" dirty="0"/>
        </a:p>
      </dsp:txBody>
      <dsp:txXfrm>
        <a:off x="33926" y="3023132"/>
        <a:ext cx="7338356" cy="627128"/>
      </dsp:txXfrm>
    </dsp:sp>
    <dsp:sp modelId="{C11B896D-285F-4BF8-ABEB-0E4C9C289393}">
      <dsp:nvSpPr>
        <dsp:cNvPr id="0" name=""/>
        <dsp:cNvSpPr/>
      </dsp:nvSpPr>
      <dsp:spPr>
        <a:xfrm>
          <a:off x="0" y="3736026"/>
          <a:ext cx="7406208" cy="694980"/>
        </a:xfrm>
        <a:prstGeom prst="roundRect">
          <a:avLst/>
        </a:prstGeom>
        <a:solidFill>
          <a:schemeClr val="accent5">
            <a:alpha val="90000"/>
            <a:hueOff val="0"/>
            <a:satOff val="0"/>
            <a:lumOff val="0"/>
            <a:alpha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t>Acids - </a:t>
          </a:r>
          <a:r>
            <a:rPr lang="en-IN" sz="1800" kern="1200" dirty="0"/>
            <a:t>Citric Acid (6 - 50%),2% potentiated acid 1.5 </a:t>
          </a:r>
          <a:r>
            <a:rPr lang="en-IN" sz="1800" kern="1200" dirty="0" err="1"/>
            <a:t>pentanedial</a:t>
          </a:r>
          <a:r>
            <a:rPr lang="en-IN" sz="1800" kern="1200" dirty="0"/>
            <a:t> ,Phosphoric acid (50%),Lactic acid (50%)</a:t>
          </a:r>
        </a:p>
      </dsp:txBody>
      <dsp:txXfrm>
        <a:off x="33926" y="3769952"/>
        <a:ext cx="7338356" cy="62712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892C1A-F813-4B25-8614-2CE96C07A22F}">
      <dsp:nvSpPr>
        <dsp:cNvPr id="0" name=""/>
        <dsp:cNvSpPr/>
      </dsp:nvSpPr>
      <dsp:spPr>
        <a:xfrm>
          <a:off x="0" y="79888"/>
          <a:ext cx="7467600" cy="1856899"/>
        </a:xfrm>
        <a:prstGeom prst="roundRect">
          <a:avLst/>
        </a:prstGeom>
        <a:solidFill>
          <a:schemeClr val="accent3">
            <a:shade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n-US" sz="2700" kern="1200" dirty="0"/>
            <a:t>Water based  -</a:t>
          </a:r>
          <a:r>
            <a:rPr lang="en-IN" sz="2700" kern="1200" dirty="0"/>
            <a:t>Physiologic saline solution ,Tap </a:t>
          </a:r>
          <a:r>
            <a:rPr lang="en-IN" sz="2700" kern="1200" dirty="0" err="1"/>
            <a:t>water,Warm</a:t>
          </a:r>
          <a:r>
            <a:rPr lang="en-IN" sz="2700" kern="1200" dirty="0"/>
            <a:t> water </a:t>
          </a:r>
        </a:p>
      </dsp:txBody>
      <dsp:txXfrm>
        <a:off x="90646" y="170534"/>
        <a:ext cx="7286308" cy="1675607"/>
      </dsp:txXfrm>
    </dsp:sp>
    <dsp:sp modelId="{20055E10-CE08-4880-BCA3-252366C93A74}">
      <dsp:nvSpPr>
        <dsp:cNvPr id="0" name=""/>
        <dsp:cNvSpPr/>
      </dsp:nvSpPr>
      <dsp:spPr>
        <a:xfrm>
          <a:off x="0" y="2014548"/>
          <a:ext cx="7467600" cy="1856899"/>
        </a:xfrm>
        <a:prstGeom prst="roundRect">
          <a:avLst/>
        </a:prstGeom>
        <a:solidFill>
          <a:schemeClr val="accent3">
            <a:shade val="80000"/>
            <a:hueOff val="163010"/>
            <a:satOff val="-3224"/>
            <a:lumOff val="2468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n-US" sz="2700" kern="1200" dirty="0"/>
            <a:t> Others -</a:t>
          </a:r>
          <a:r>
            <a:rPr lang="en-IN" sz="2700" kern="1200" dirty="0" err="1"/>
            <a:t>Glyoxide</a:t>
          </a:r>
          <a:r>
            <a:rPr lang="en-IN" sz="2700" kern="1200" dirty="0"/>
            <a:t> (Urea peroxide) ,</a:t>
          </a:r>
          <a:r>
            <a:rPr lang="en-IN" sz="2700" kern="1200" dirty="0" err="1"/>
            <a:t>Anesthetic</a:t>
          </a:r>
          <a:r>
            <a:rPr lang="en-IN" sz="2700" kern="1200" dirty="0"/>
            <a:t> </a:t>
          </a:r>
          <a:r>
            <a:rPr lang="en-IN" sz="2700" kern="1200" dirty="0" err="1"/>
            <a:t>solutions,Urea</a:t>
          </a:r>
          <a:r>
            <a:rPr lang="en-IN" sz="2700" kern="1200" dirty="0"/>
            <a:t> (30% solution),9-Aminoacridine ,5% chloramines,0.4% lodopax,0.1% </a:t>
          </a:r>
          <a:r>
            <a:rPr lang="en-IN" sz="2700" kern="1200" dirty="0" err="1"/>
            <a:t>Hibitone</a:t>
          </a:r>
          <a:r>
            <a:rPr lang="en-IN" sz="2700" kern="1200" dirty="0"/>
            <a:t> ,BDA (</a:t>
          </a:r>
          <a:r>
            <a:rPr lang="en-IN" sz="2700" kern="1200" dirty="0" err="1"/>
            <a:t>bis-dequalinium</a:t>
          </a:r>
          <a:r>
            <a:rPr lang="en-IN" sz="2700" kern="1200" dirty="0"/>
            <a:t> acetate)</a:t>
          </a:r>
          <a:r>
            <a:rPr lang="en-US" sz="2700" kern="1200" dirty="0"/>
            <a:t> </a:t>
          </a:r>
          <a:endParaRPr lang="en-IN" sz="2700" kern="1200" dirty="0"/>
        </a:p>
      </dsp:txBody>
      <dsp:txXfrm>
        <a:off x="90646" y="2105194"/>
        <a:ext cx="7286308" cy="167560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C8993E-EB0A-4FB3-80A2-6074F11E8C3E}" type="datetimeFigureOut">
              <a:rPr lang="en-IN" smtClean="0"/>
              <a:pPr/>
              <a:t>18-04-2023</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C3195C-BA85-451D-A468-3B0A719F4E19}" type="slidenum">
              <a:rPr lang="en-IN" smtClean="0"/>
              <a:pPr/>
              <a:t>‹#›</a:t>
            </a:fld>
            <a:endParaRPr lang="en-IN"/>
          </a:p>
        </p:txBody>
      </p:sp>
    </p:spTree>
    <p:extLst>
      <p:ext uri="{BB962C8B-B14F-4D97-AF65-F5344CB8AC3E}">
        <p14:creationId xmlns:p14="http://schemas.microsoft.com/office/powerpoint/2010/main" val="27754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SG" dirty="0"/>
          </a:p>
        </p:txBody>
      </p:sp>
      <p:sp>
        <p:nvSpPr>
          <p:cNvPr id="4" name="Slide Number Placeholder 3"/>
          <p:cNvSpPr>
            <a:spLocks noGrp="1"/>
          </p:cNvSpPr>
          <p:nvPr>
            <p:ph type="sldNum" sz="quarter" idx="10"/>
          </p:nvPr>
        </p:nvSpPr>
        <p:spPr/>
        <p:txBody>
          <a:bodyPr/>
          <a:lstStyle/>
          <a:p>
            <a:fld id="{37126F77-CF2F-4C1C-86AA-46D908D5217B}" type="slidenum">
              <a:rPr lang="en-SG" smtClean="0"/>
              <a:pPr/>
              <a:t>4</a:t>
            </a:fld>
            <a:endParaRPr lang="en-SG"/>
          </a:p>
        </p:txBody>
      </p:sp>
    </p:spTree>
    <p:extLst>
      <p:ext uri="{BB962C8B-B14F-4D97-AF65-F5344CB8AC3E}">
        <p14:creationId xmlns:p14="http://schemas.microsoft.com/office/powerpoint/2010/main" val="2278636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dirty="0"/>
              <a:t>However, at identical levels of available chlorine, </a:t>
            </a:r>
            <a:r>
              <a:rPr lang="en-IN" sz="1200" dirty="0" err="1"/>
              <a:t>hypochlorous</a:t>
            </a:r>
            <a:r>
              <a:rPr lang="en-IN" sz="1200" dirty="0"/>
              <a:t> acid is more bactericidal than hypo-chlorite. </a:t>
            </a:r>
          </a:p>
          <a:p>
            <a:endParaRPr lang="en-IN" dirty="0"/>
          </a:p>
        </p:txBody>
      </p:sp>
      <p:sp>
        <p:nvSpPr>
          <p:cNvPr id="4" name="Slide Number Placeholder 3"/>
          <p:cNvSpPr>
            <a:spLocks noGrp="1"/>
          </p:cNvSpPr>
          <p:nvPr>
            <p:ph type="sldNum" sz="quarter" idx="10"/>
          </p:nvPr>
        </p:nvSpPr>
        <p:spPr/>
        <p:txBody>
          <a:bodyPr/>
          <a:lstStyle/>
          <a:p>
            <a:fld id="{E5C3195C-BA85-451D-A468-3B0A719F4E19}" type="slidenum">
              <a:rPr lang="en-IN" smtClean="0"/>
              <a:pPr/>
              <a:t>32</a:t>
            </a:fld>
            <a:endParaRPr lang="en-IN"/>
          </a:p>
        </p:txBody>
      </p:sp>
    </p:spTree>
    <p:extLst>
      <p:ext uri="{BB962C8B-B14F-4D97-AF65-F5344CB8AC3E}">
        <p14:creationId xmlns:p14="http://schemas.microsoft.com/office/powerpoint/2010/main" val="2007774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Depending on the amount of the bicarbonate in the mixture and therefore the pH value, the antimicrobial efficacy of a fresh bicarbonate buffered solution is only slightly higher or not elevated at all compared to that of a non buffered counterpart.</a:t>
            </a:r>
          </a:p>
          <a:p>
            <a:endParaRPr lang="en-IN" dirty="0"/>
          </a:p>
        </p:txBody>
      </p:sp>
      <p:sp>
        <p:nvSpPr>
          <p:cNvPr id="4" name="Slide Number Placeholder 3"/>
          <p:cNvSpPr>
            <a:spLocks noGrp="1"/>
          </p:cNvSpPr>
          <p:nvPr>
            <p:ph type="sldNum" sz="quarter" idx="10"/>
          </p:nvPr>
        </p:nvSpPr>
        <p:spPr/>
        <p:txBody>
          <a:bodyPr/>
          <a:lstStyle/>
          <a:p>
            <a:fld id="{E5C3195C-BA85-451D-A468-3B0A719F4E19}" type="slidenum">
              <a:rPr lang="en-IN" smtClean="0"/>
              <a:pPr/>
              <a:t>33</a:t>
            </a:fld>
            <a:endParaRPr lang="en-IN"/>
          </a:p>
        </p:txBody>
      </p:sp>
    </p:spTree>
    <p:extLst>
      <p:ext uri="{BB962C8B-B14F-4D97-AF65-F5344CB8AC3E}">
        <p14:creationId xmlns:p14="http://schemas.microsoft.com/office/powerpoint/2010/main" val="4146980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TAGGER  : in 1979 classified irrigating solution as </a:t>
            </a:r>
          </a:p>
          <a:p>
            <a:r>
              <a:rPr lang="en-US" dirty="0"/>
              <a:t>They are used for small quantity and for shorter period of time</a:t>
            </a:r>
            <a:endParaRPr lang="en-IN" dirty="0"/>
          </a:p>
        </p:txBody>
      </p:sp>
      <p:sp>
        <p:nvSpPr>
          <p:cNvPr id="4" name="Slide Number Placeholder 3"/>
          <p:cNvSpPr>
            <a:spLocks noGrp="1"/>
          </p:cNvSpPr>
          <p:nvPr>
            <p:ph type="sldNum" sz="quarter" idx="10"/>
          </p:nvPr>
        </p:nvSpPr>
        <p:spPr/>
        <p:txBody>
          <a:bodyPr/>
          <a:lstStyle/>
          <a:p>
            <a:fld id="{E5C3195C-BA85-451D-A468-3B0A719F4E19}" type="slidenum">
              <a:rPr lang="en-IN" smtClean="0"/>
              <a:pPr/>
              <a:t>14</a:t>
            </a:fld>
            <a:endParaRPr lang="en-IN"/>
          </a:p>
        </p:txBody>
      </p:sp>
    </p:spTree>
    <p:extLst>
      <p:ext uri="{BB962C8B-B14F-4D97-AF65-F5344CB8AC3E}">
        <p14:creationId xmlns:p14="http://schemas.microsoft.com/office/powerpoint/2010/main" val="4249802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STOCK:   Classified irrigating solution based on their chemical activity as</a:t>
            </a:r>
            <a:endParaRPr lang="en-IN" dirty="0"/>
          </a:p>
          <a:p>
            <a:endParaRPr lang="en-IN" dirty="0"/>
          </a:p>
        </p:txBody>
      </p:sp>
      <p:sp>
        <p:nvSpPr>
          <p:cNvPr id="4" name="Slide Number Placeholder 3"/>
          <p:cNvSpPr>
            <a:spLocks noGrp="1"/>
          </p:cNvSpPr>
          <p:nvPr>
            <p:ph type="sldNum" sz="quarter" idx="10"/>
          </p:nvPr>
        </p:nvSpPr>
        <p:spPr/>
        <p:txBody>
          <a:bodyPr/>
          <a:lstStyle/>
          <a:p>
            <a:fld id="{E5C3195C-BA85-451D-A468-3B0A719F4E19}" type="slidenum">
              <a:rPr lang="en-IN" smtClean="0"/>
              <a:pPr/>
              <a:t>15</a:t>
            </a:fld>
            <a:endParaRPr lang="en-IN"/>
          </a:p>
        </p:txBody>
      </p:sp>
    </p:spTree>
    <p:extLst>
      <p:ext uri="{BB962C8B-B14F-4D97-AF65-F5344CB8AC3E}">
        <p14:creationId xmlns:p14="http://schemas.microsoft.com/office/powerpoint/2010/main" val="3649427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WALTON:  has classified chemical adjuncts based on their functions              </a:t>
            </a:r>
            <a:endParaRPr lang="en-IN" dirty="0"/>
          </a:p>
          <a:p>
            <a:endParaRPr lang="en-IN" dirty="0"/>
          </a:p>
        </p:txBody>
      </p:sp>
      <p:sp>
        <p:nvSpPr>
          <p:cNvPr id="4" name="Slide Number Placeholder 3"/>
          <p:cNvSpPr>
            <a:spLocks noGrp="1"/>
          </p:cNvSpPr>
          <p:nvPr>
            <p:ph type="sldNum" sz="quarter" idx="10"/>
          </p:nvPr>
        </p:nvSpPr>
        <p:spPr/>
        <p:txBody>
          <a:bodyPr/>
          <a:lstStyle/>
          <a:p>
            <a:fld id="{E5C3195C-BA85-451D-A468-3B0A719F4E19}" type="slidenum">
              <a:rPr lang="en-IN" smtClean="0"/>
              <a:pPr/>
              <a:t>16</a:t>
            </a:fld>
            <a:endParaRPr lang="en-IN"/>
          </a:p>
        </p:txBody>
      </p:sp>
    </p:spTree>
    <p:extLst>
      <p:ext uri="{BB962C8B-B14F-4D97-AF65-F5344CB8AC3E}">
        <p14:creationId xmlns:p14="http://schemas.microsoft.com/office/powerpoint/2010/main" val="2253206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STOCK:   Classified irrigating solution based on their chemical activity as</a:t>
            </a:r>
            <a:endParaRPr lang="en-IN" dirty="0"/>
          </a:p>
          <a:p>
            <a:endParaRPr lang="en-IN" dirty="0"/>
          </a:p>
        </p:txBody>
      </p:sp>
      <p:sp>
        <p:nvSpPr>
          <p:cNvPr id="4" name="Slide Number Placeholder 3"/>
          <p:cNvSpPr>
            <a:spLocks noGrp="1"/>
          </p:cNvSpPr>
          <p:nvPr>
            <p:ph type="sldNum" sz="quarter" idx="10"/>
          </p:nvPr>
        </p:nvSpPr>
        <p:spPr/>
        <p:txBody>
          <a:bodyPr/>
          <a:lstStyle/>
          <a:p>
            <a:fld id="{E5C3195C-BA85-451D-A468-3B0A719F4E19}" type="slidenum">
              <a:rPr lang="en-IN" smtClean="0"/>
              <a:pPr/>
              <a:t>17</a:t>
            </a:fld>
            <a:endParaRPr lang="en-IN"/>
          </a:p>
        </p:txBody>
      </p:sp>
    </p:spTree>
    <p:extLst>
      <p:ext uri="{BB962C8B-B14F-4D97-AF65-F5344CB8AC3E}">
        <p14:creationId xmlns:p14="http://schemas.microsoft.com/office/powerpoint/2010/main" val="3649427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STOCK:   Classified irrigating solution based on their chemical activity as</a:t>
            </a:r>
            <a:endParaRPr lang="en-IN" dirty="0"/>
          </a:p>
          <a:p>
            <a:endParaRPr lang="en-IN" dirty="0"/>
          </a:p>
        </p:txBody>
      </p:sp>
      <p:sp>
        <p:nvSpPr>
          <p:cNvPr id="4" name="Slide Number Placeholder 3"/>
          <p:cNvSpPr>
            <a:spLocks noGrp="1"/>
          </p:cNvSpPr>
          <p:nvPr>
            <p:ph type="sldNum" sz="quarter" idx="10"/>
          </p:nvPr>
        </p:nvSpPr>
        <p:spPr/>
        <p:txBody>
          <a:bodyPr/>
          <a:lstStyle/>
          <a:p>
            <a:fld id="{E5C3195C-BA85-451D-A468-3B0A719F4E19}" type="slidenum">
              <a:rPr lang="en-IN" smtClean="0"/>
              <a:pPr/>
              <a:t>18</a:t>
            </a:fld>
            <a:endParaRPr lang="en-IN"/>
          </a:p>
        </p:txBody>
      </p:sp>
    </p:spTree>
    <p:extLst>
      <p:ext uri="{BB962C8B-B14F-4D97-AF65-F5344CB8AC3E}">
        <p14:creationId xmlns:p14="http://schemas.microsoft.com/office/powerpoint/2010/main" val="3649427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Passing chlorine gas through sodium</a:t>
            </a:r>
            <a:r>
              <a:rPr lang="en-IN" baseline="0" dirty="0"/>
              <a:t> carbonate</a:t>
            </a:r>
          </a:p>
          <a:p>
            <a:r>
              <a:rPr lang="en-IN" baseline="0" dirty="0"/>
              <a:t>Extraction of </a:t>
            </a:r>
            <a:r>
              <a:rPr lang="en-IN" baseline="0" dirty="0" err="1"/>
              <a:t>chlonrinated</a:t>
            </a:r>
            <a:r>
              <a:rPr lang="en-IN" baseline="0" dirty="0"/>
              <a:t> lime with sodium bicarbonate to </a:t>
            </a:r>
            <a:r>
              <a:rPr lang="en-IN" baseline="0" dirty="0" err="1"/>
              <a:t>yiel</a:t>
            </a:r>
            <a:r>
              <a:rPr lang="en-IN" baseline="0" dirty="0"/>
              <a:t> low level of available chlorine.</a:t>
            </a:r>
            <a:endParaRPr lang="en-IN" dirty="0"/>
          </a:p>
        </p:txBody>
      </p:sp>
      <p:sp>
        <p:nvSpPr>
          <p:cNvPr id="4" name="Slide Number Placeholder 3"/>
          <p:cNvSpPr>
            <a:spLocks noGrp="1"/>
          </p:cNvSpPr>
          <p:nvPr>
            <p:ph type="sldNum" sz="quarter" idx="10"/>
          </p:nvPr>
        </p:nvSpPr>
        <p:spPr/>
        <p:txBody>
          <a:bodyPr/>
          <a:lstStyle/>
          <a:p>
            <a:fld id="{E5C3195C-BA85-451D-A468-3B0A719F4E19}" type="slidenum">
              <a:rPr lang="en-IN" smtClean="0"/>
              <a:pPr/>
              <a:t>21</a:t>
            </a:fld>
            <a:endParaRPr lang="en-IN"/>
          </a:p>
        </p:txBody>
      </p:sp>
    </p:spTree>
    <p:extLst>
      <p:ext uri="{BB962C8B-B14F-4D97-AF65-F5344CB8AC3E}">
        <p14:creationId xmlns:p14="http://schemas.microsoft.com/office/powerpoint/2010/main" val="1414385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Concentration of Sodium Hypochlorite for Endodontic Usage There has been much controversy over the concentration of hypochlorite solutions to be used in </a:t>
            </a:r>
            <a:r>
              <a:rPr lang="en-IN" dirty="0" err="1"/>
              <a:t>endodontics</a:t>
            </a:r>
            <a:r>
              <a:rPr lang="en-IN" dirty="0"/>
              <a:t>. </a:t>
            </a:r>
          </a:p>
        </p:txBody>
      </p:sp>
      <p:sp>
        <p:nvSpPr>
          <p:cNvPr id="4" name="Slide Number Placeholder 3"/>
          <p:cNvSpPr>
            <a:spLocks noGrp="1"/>
          </p:cNvSpPr>
          <p:nvPr>
            <p:ph type="sldNum" sz="quarter" idx="10"/>
          </p:nvPr>
        </p:nvSpPr>
        <p:spPr/>
        <p:txBody>
          <a:bodyPr/>
          <a:lstStyle/>
          <a:p>
            <a:fld id="{E5C3195C-BA85-451D-A468-3B0A719F4E19}" type="slidenum">
              <a:rPr lang="en-IN" smtClean="0"/>
              <a:pPr/>
              <a:t>24</a:t>
            </a:fld>
            <a:endParaRPr lang="en-IN"/>
          </a:p>
        </p:txBody>
      </p:sp>
    </p:spTree>
    <p:extLst>
      <p:ext uri="{BB962C8B-B14F-4D97-AF65-F5344CB8AC3E}">
        <p14:creationId xmlns:p14="http://schemas.microsoft.com/office/powerpoint/2010/main" val="912409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dirty="0"/>
              <a:t>Reactive chlorine in aqueous solution at body temperature can in essence, take two forms: hypochlorite (</a:t>
            </a:r>
            <a:r>
              <a:rPr lang="en-IN" sz="1200" dirty="0" err="1"/>
              <a:t>OCl</a:t>
            </a:r>
            <a:r>
              <a:rPr lang="en-IN" sz="1200" dirty="0"/>
              <a:t>) or </a:t>
            </a:r>
            <a:r>
              <a:rPr lang="en-IN" sz="1200" dirty="0" err="1"/>
              <a:t>hypochlorous</a:t>
            </a:r>
            <a:r>
              <a:rPr lang="en-IN" sz="1200" dirty="0"/>
              <a:t> acid (</a:t>
            </a:r>
            <a:r>
              <a:rPr lang="en-IN" sz="1200" dirty="0" err="1"/>
              <a:t>HOCl</a:t>
            </a:r>
            <a:r>
              <a:rPr lang="en-IN" sz="1200" dirty="0"/>
              <a:t>). </a:t>
            </a:r>
          </a:p>
          <a:p>
            <a:endParaRPr lang="en-IN" dirty="0"/>
          </a:p>
        </p:txBody>
      </p:sp>
      <p:sp>
        <p:nvSpPr>
          <p:cNvPr id="4" name="Slide Number Placeholder 3"/>
          <p:cNvSpPr>
            <a:spLocks noGrp="1"/>
          </p:cNvSpPr>
          <p:nvPr>
            <p:ph type="sldNum" sz="quarter" idx="10"/>
          </p:nvPr>
        </p:nvSpPr>
        <p:spPr/>
        <p:txBody>
          <a:bodyPr/>
          <a:lstStyle/>
          <a:p>
            <a:fld id="{E5C3195C-BA85-451D-A468-3B0A719F4E19}" type="slidenum">
              <a:rPr lang="en-IN" smtClean="0"/>
              <a:pPr/>
              <a:t>30</a:t>
            </a:fld>
            <a:endParaRPr lang="en-IN"/>
          </a:p>
        </p:txBody>
      </p:sp>
    </p:spTree>
    <p:extLst>
      <p:ext uri="{BB962C8B-B14F-4D97-AF65-F5344CB8AC3E}">
        <p14:creationId xmlns:p14="http://schemas.microsoft.com/office/powerpoint/2010/main" val="40054533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AC22BE7D-50BB-4F65-9956-C05919569DBD}" type="datetimeFigureOut">
              <a:rPr lang="en-IN" smtClean="0"/>
              <a:pPr/>
              <a:t>18-04-2023</a:t>
            </a:fld>
            <a:endParaRPr lang="en-IN"/>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IN"/>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3E5F1F8F-ABDD-47D0-B937-EE050D03A143}" type="slidenum">
              <a:rPr lang="en-IN" smtClean="0"/>
              <a:pPr/>
              <a:t>‹#›</a:t>
            </a:fld>
            <a:endParaRPr lang="en-IN"/>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22BE7D-50BB-4F65-9956-C05919569DBD}" type="datetimeFigureOut">
              <a:rPr lang="en-IN" smtClean="0"/>
              <a:pPr/>
              <a:t>18-04-2023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E5F1F8F-ABDD-47D0-B937-EE050D03A143}"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22BE7D-50BB-4F65-9956-C05919569DBD}" type="datetimeFigureOut">
              <a:rPr lang="en-IN" smtClean="0"/>
              <a:pPr/>
              <a:t>18-04-2023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E5F1F8F-ABDD-47D0-B937-EE050D03A143}"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22BE7D-50BB-4F65-9956-C05919569DBD}" type="datetimeFigureOut">
              <a:rPr lang="en-IN" smtClean="0"/>
              <a:pPr/>
              <a:t>18-04-2023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E5F1F8F-ABDD-47D0-B937-EE050D03A143}"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22BE7D-50BB-4F65-9956-C05919569DBD}" type="datetimeFigureOut">
              <a:rPr lang="en-IN" smtClean="0"/>
              <a:pPr/>
              <a:t>18-04-2023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E5F1F8F-ABDD-47D0-B937-EE050D03A143}"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AC22BE7D-50BB-4F65-9956-C05919569DBD}" type="datetimeFigureOut">
              <a:rPr lang="en-IN" smtClean="0"/>
              <a:pPr/>
              <a:t>18-04-2023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E5F1F8F-ABDD-47D0-B937-EE050D03A143}" type="slidenum">
              <a:rPr lang="en-IN" smtClean="0"/>
              <a:pPr/>
              <a:t>‹#›</a:t>
            </a:fld>
            <a:endParaRPr lang="en-IN"/>
          </a:p>
        </p:txBody>
      </p:sp>
      <p:sp>
        <p:nvSpPr>
          <p:cNvPr id="9" name="Content Placeholder 8"/>
          <p:cNvSpPr>
            <a:spLocks noGrp="1"/>
          </p:cNvSpPr>
          <p:nvPr>
            <p:ph sz="quarter" idx="13"/>
          </p:nvPr>
        </p:nvSpPr>
        <p:spPr>
          <a:xfrm>
            <a:off x="841248" y="2039112"/>
            <a:ext cx="365760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AC22BE7D-50BB-4F65-9956-C05919569DBD}" type="datetimeFigureOut">
              <a:rPr lang="en-IN" smtClean="0"/>
              <a:pPr/>
              <a:t>18-04-2023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E5F1F8F-ABDD-47D0-B937-EE050D03A143}" type="slidenum">
              <a:rPr lang="en-IN" smtClean="0"/>
              <a:pPr/>
              <a:t>‹#›</a:t>
            </a:fld>
            <a:endParaRPr lang="en-IN"/>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22BE7D-50BB-4F65-9956-C05919569DBD}" type="datetimeFigureOut">
              <a:rPr lang="en-IN" smtClean="0"/>
              <a:pPr/>
              <a:t>18-04-2023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E5F1F8F-ABDD-47D0-B937-EE050D03A143}"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22BE7D-50BB-4F65-9956-C05919569DBD}" type="datetimeFigureOut">
              <a:rPr lang="en-IN" smtClean="0"/>
              <a:pPr/>
              <a:t>18-04-2023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3E5F1F8F-ABDD-47D0-B937-EE050D03A143}"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22BE7D-50BB-4F65-9956-C05919569DBD}" type="datetimeFigureOut">
              <a:rPr lang="en-IN" smtClean="0"/>
              <a:pPr/>
              <a:t>18-04-2023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E5F1F8F-ABDD-47D0-B937-EE050D03A143}"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22BE7D-50BB-4F65-9956-C05919569DBD}" type="datetimeFigureOut">
              <a:rPr lang="en-IN" smtClean="0"/>
              <a:pPr/>
              <a:t>18-04-2023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E5F1F8F-ABDD-47D0-B937-EE050D03A143}"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AC22BE7D-50BB-4F65-9956-C05919569DBD}" type="datetimeFigureOut">
              <a:rPr lang="en-IN" smtClean="0"/>
              <a:pPr/>
              <a:t>18-04-2023</a:t>
            </a:fld>
            <a:endParaRPr lang="en-IN"/>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IN"/>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3E5F1F8F-ABDD-47D0-B937-EE050D03A143}"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2"/>
          <p:cNvSpPr txBox="1">
            <a:spLocks noChangeArrowheads="1"/>
          </p:cNvSpPr>
          <p:nvPr/>
        </p:nvSpPr>
        <p:spPr bwMode="auto">
          <a:xfrm>
            <a:off x="1404938" y="1143000"/>
            <a:ext cx="7488237" cy="415925"/>
          </a:xfrm>
          <a:prstGeom prst="rect">
            <a:avLst/>
          </a:prstGeom>
          <a:noFill/>
          <a:ln w="9525">
            <a:noFill/>
            <a:miter lim="800000"/>
            <a:headEnd/>
            <a:tailEnd/>
          </a:ln>
        </p:spPr>
        <p:txBody>
          <a:bodyPr>
            <a:spAutoFit/>
          </a:bodyPr>
          <a:lstStyle/>
          <a:p>
            <a:pPr eaLnBrk="1" hangingPunct="1"/>
            <a:r>
              <a:rPr lang="en-US" sz="2100">
                <a:latin typeface="Book Antiqua" pitchFamily="18" charset="0"/>
              </a:rPr>
              <a:t>RUNGTA COLLEGE OF DENTAL SCIENCES &amp; RESEARCH </a:t>
            </a:r>
          </a:p>
        </p:txBody>
      </p:sp>
      <p:sp>
        <p:nvSpPr>
          <p:cNvPr id="8195" name="TextBox 3"/>
          <p:cNvSpPr txBox="1">
            <a:spLocks noChangeArrowheads="1"/>
          </p:cNvSpPr>
          <p:nvPr/>
        </p:nvSpPr>
        <p:spPr bwMode="auto">
          <a:xfrm>
            <a:off x="109538" y="2708275"/>
            <a:ext cx="5453062" cy="830997"/>
          </a:xfrm>
          <a:prstGeom prst="rect">
            <a:avLst/>
          </a:prstGeom>
          <a:noFill/>
          <a:ln w="9525">
            <a:noFill/>
            <a:miter lim="800000"/>
            <a:headEnd/>
            <a:tailEnd/>
          </a:ln>
        </p:spPr>
        <p:txBody>
          <a:bodyPr wrap="square">
            <a:spAutoFit/>
          </a:bodyPr>
          <a:lstStyle/>
          <a:p>
            <a:r>
              <a:rPr lang="en-US" sz="2100" dirty="0">
                <a:latin typeface="Book Antiqua" pitchFamily="18" charset="0"/>
              </a:rPr>
              <a:t>TITLE OF THE TOPIC:</a:t>
            </a:r>
            <a:r>
              <a:rPr lang="en-IN" sz="2400" dirty="0"/>
              <a:t>IRRIGANTS AND IRRIGATION</a:t>
            </a:r>
            <a:endParaRPr lang="en-US" sz="2100" dirty="0">
              <a:latin typeface="Book Antiqua" pitchFamily="18" charset="0"/>
            </a:endParaRPr>
          </a:p>
        </p:txBody>
      </p:sp>
      <p:sp>
        <p:nvSpPr>
          <p:cNvPr id="8196" name="TextBox 5"/>
          <p:cNvSpPr txBox="1">
            <a:spLocks noChangeArrowheads="1"/>
          </p:cNvSpPr>
          <p:nvPr/>
        </p:nvSpPr>
        <p:spPr bwMode="auto">
          <a:xfrm>
            <a:off x="152400" y="5143500"/>
            <a:ext cx="8545513" cy="738188"/>
          </a:xfrm>
          <a:prstGeom prst="rect">
            <a:avLst/>
          </a:prstGeom>
          <a:noFill/>
          <a:ln w="9525">
            <a:noFill/>
            <a:miter lim="800000"/>
            <a:headEnd/>
            <a:tailEnd/>
          </a:ln>
        </p:spPr>
        <p:txBody>
          <a:bodyPr>
            <a:spAutoFit/>
          </a:bodyPr>
          <a:lstStyle/>
          <a:p>
            <a:pPr algn="ctr" eaLnBrk="1" hangingPunct="1"/>
            <a:r>
              <a:rPr lang="en-US" sz="2100">
                <a:latin typeface="Book Antiqua" pitchFamily="18" charset="0"/>
              </a:rPr>
              <a:t>DEPARTMENT OF CONSERVATIVE DENTISTRY AND ENDODONTICS  </a:t>
            </a:r>
          </a:p>
        </p:txBody>
      </p:sp>
      <p:pic>
        <p:nvPicPr>
          <p:cNvPr id="8197" name="Picture 6"/>
          <p:cNvPicPr>
            <a:picLocks noChangeAspect="1" noChangeArrowheads="1"/>
          </p:cNvPicPr>
          <p:nvPr/>
        </p:nvPicPr>
        <p:blipFill>
          <a:blip r:embed="rId2"/>
          <a:srcRect l="15781" r="15781"/>
          <a:stretch>
            <a:fillRect/>
          </a:stretch>
        </p:blipFill>
        <p:spPr bwMode="auto">
          <a:xfrm>
            <a:off x="0" y="846138"/>
            <a:ext cx="1393825" cy="1585912"/>
          </a:xfrm>
          <a:prstGeom prst="rect">
            <a:avLst/>
          </a:prstGeom>
          <a:noFill/>
          <a:ln w="9525">
            <a:noFill/>
            <a:miter lim="800000"/>
            <a:headEnd/>
            <a:tailEnd/>
          </a:ln>
        </p:spPr>
      </p:pic>
      <p:sp>
        <p:nvSpPr>
          <p:cNvPr id="8198" name="Slide Number Placeholder 1"/>
          <p:cNvSpPr>
            <a:spLocks noGrp="1" noChangeArrowheads="1"/>
          </p:cNvSpPr>
          <p:nvPr>
            <p:ph type="sldNum" sz="quarter" idx="12"/>
          </p:nvPr>
        </p:nvSpPr>
        <p:spPr bwMode="auto">
          <a:noFill/>
          <a:ln>
            <a:miter lim="800000"/>
            <a:headEnd/>
            <a:tailEnd/>
          </a:ln>
        </p:spPr>
        <p:txBody>
          <a:bodyPr/>
          <a:lstStyle/>
          <a:p>
            <a:fld id="{ABB316D7-244F-4C8F-8BC5-1F0226160AD8}" type="slidenum">
              <a:rPr lang="en-US"/>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99392"/>
            <a:ext cx="8041440" cy="1442674"/>
          </a:xfrm>
        </p:spPr>
        <p:txBody>
          <a:bodyPr>
            <a:normAutofit/>
          </a:bodyPr>
          <a:lstStyle/>
          <a:p>
            <a:r>
              <a:rPr lang="en-IN" sz="4400" dirty="0"/>
              <a:t>GOALS OF IRRIGATION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81243884"/>
              </p:ext>
            </p:extLst>
          </p:nvPr>
        </p:nvGraphicFramePr>
        <p:xfrm>
          <a:off x="838200" y="1588355"/>
          <a:ext cx="7467600" cy="4504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1403648" y="6165304"/>
            <a:ext cx="6376585"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en-IN" dirty="0"/>
              <a:t>Irrigation in </a:t>
            </a:r>
            <a:r>
              <a:rPr lang="en-IN" dirty="0" err="1"/>
              <a:t>Endodontics</a:t>
            </a:r>
            <a:r>
              <a:rPr lang="en-IN" dirty="0"/>
              <a:t> Dent </a:t>
            </a:r>
            <a:r>
              <a:rPr lang="en-IN" dirty="0" err="1"/>
              <a:t>Clin</a:t>
            </a:r>
            <a:r>
              <a:rPr lang="en-IN" dirty="0"/>
              <a:t> N Am 54 (2010) 291–312</a:t>
            </a:r>
          </a:p>
        </p:txBody>
      </p:sp>
    </p:spTree>
    <p:extLst>
      <p:ext uri="{BB962C8B-B14F-4D97-AF65-F5344CB8AC3E}">
        <p14:creationId xmlns:p14="http://schemas.microsoft.com/office/powerpoint/2010/main" val="2300584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99392"/>
            <a:ext cx="8041440" cy="1442674"/>
          </a:xfrm>
        </p:spPr>
        <p:txBody>
          <a:bodyPr>
            <a:normAutofit/>
          </a:bodyPr>
          <a:lstStyle/>
          <a:p>
            <a:r>
              <a:rPr lang="en-IN" sz="4400" dirty="0"/>
              <a:t>GOALS OF IRRIGATION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7374203"/>
              </p:ext>
            </p:extLst>
          </p:nvPr>
        </p:nvGraphicFramePr>
        <p:xfrm>
          <a:off x="838200" y="1340768"/>
          <a:ext cx="7467600" cy="4504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1403648" y="6165304"/>
            <a:ext cx="6376585"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en-IN" dirty="0"/>
              <a:t>Irrigation in </a:t>
            </a:r>
            <a:r>
              <a:rPr lang="en-IN" dirty="0" err="1"/>
              <a:t>Endodontics</a:t>
            </a:r>
            <a:r>
              <a:rPr lang="en-IN" dirty="0"/>
              <a:t> Dent </a:t>
            </a:r>
            <a:r>
              <a:rPr lang="en-IN" dirty="0" err="1"/>
              <a:t>Clin</a:t>
            </a:r>
            <a:r>
              <a:rPr lang="en-IN" dirty="0"/>
              <a:t> N Am 54 (2010) 291–312</a:t>
            </a:r>
          </a:p>
        </p:txBody>
      </p:sp>
    </p:spTree>
    <p:extLst>
      <p:ext uri="{BB962C8B-B14F-4D97-AF65-F5344CB8AC3E}">
        <p14:creationId xmlns:p14="http://schemas.microsoft.com/office/powerpoint/2010/main" val="2309502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27384"/>
            <a:ext cx="8041440" cy="1442674"/>
          </a:xfrm>
        </p:spPr>
        <p:txBody>
          <a:bodyPr>
            <a:noAutofit/>
          </a:bodyPr>
          <a:lstStyle/>
          <a:p>
            <a:br>
              <a:rPr lang="en-IN" sz="4400" dirty="0"/>
            </a:br>
            <a:r>
              <a:rPr lang="en-IN" sz="4400" dirty="0"/>
              <a:t>Ideal Requirement of Root Canal Irrigants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39179218"/>
              </p:ext>
            </p:extLst>
          </p:nvPr>
        </p:nvGraphicFramePr>
        <p:xfrm>
          <a:off x="457200" y="170080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467544" y="6165304"/>
            <a:ext cx="8280920" cy="43088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en-IN" sz="1100" i="1" dirty="0"/>
              <a:t>Review Article </a:t>
            </a:r>
            <a:r>
              <a:rPr lang="en-IN" sz="1100" b="1" dirty="0"/>
              <a:t>Newer Root Canal Irrigants in Horizon: A Review </a:t>
            </a:r>
            <a:r>
              <a:rPr lang="en-IN" sz="1100" dirty="0"/>
              <a:t>International Journal of Dentistry </a:t>
            </a:r>
            <a:r>
              <a:rPr lang="fr-FR" sz="1100" dirty="0"/>
              <a:t>Volume 2011, Article ID 851359, 9 pages</a:t>
            </a:r>
            <a:endParaRPr lang="en-IN" sz="1100" dirty="0"/>
          </a:p>
        </p:txBody>
      </p:sp>
    </p:spTree>
    <p:extLst>
      <p:ext uri="{BB962C8B-B14F-4D97-AF65-F5344CB8AC3E}">
        <p14:creationId xmlns:p14="http://schemas.microsoft.com/office/powerpoint/2010/main" val="1151469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27384"/>
            <a:ext cx="8041440" cy="1442674"/>
          </a:xfrm>
        </p:spPr>
        <p:txBody>
          <a:bodyPr>
            <a:noAutofit/>
          </a:bodyPr>
          <a:lstStyle/>
          <a:p>
            <a:br>
              <a:rPr lang="en-IN" sz="4400" dirty="0"/>
            </a:br>
            <a:r>
              <a:rPr lang="en-IN" sz="4400" dirty="0"/>
              <a:t>Ideal Requirement of Root Canal Irrigants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53075276"/>
              </p:ext>
            </p:extLst>
          </p:nvPr>
        </p:nvGraphicFramePr>
        <p:xfrm>
          <a:off x="457200" y="16288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467544" y="6165304"/>
            <a:ext cx="8280920" cy="43088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en-IN" sz="1100" i="1" dirty="0"/>
              <a:t>Review Article </a:t>
            </a:r>
            <a:r>
              <a:rPr lang="en-IN" sz="1100" b="1" dirty="0"/>
              <a:t>Newer Root Canal Irrigants in Horizon: A Review </a:t>
            </a:r>
            <a:r>
              <a:rPr lang="en-IN" sz="1100" dirty="0"/>
              <a:t>International Journal of Dentistry </a:t>
            </a:r>
            <a:r>
              <a:rPr lang="fr-FR" sz="1100" dirty="0"/>
              <a:t>Volume 2011, Article ID 851359, 9 pages</a:t>
            </a:r>
            <a:endParaRPr lang="en-IN" sz="1100" dirty="0"/>
          </a:p>
        </p:txBody>
      </p:sp>
    </p:spTree>
    <p:extLst>
      <p:ext uri="{BB962C8B-B14F-4D97-AF65-F5344CB8AC3E}">
        <p14:creationId xmlns:p14="http://schemas.microsoft.com/office/powerpoint/2010/main" val="3392557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Classification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37455201"/>
              </p:ext>
            </p:extLst>
          </p:nvPr>
        </p:nvGraphicFramePr>
        <p:xfrm>
          <a:off x="838200" y="1844824"/>
          <a:ext cx="7467600" cy="39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914888" y="6093296"/>
            <a:ext cx="2288960"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pPr lvl="0" defTabSz="457200">
              <a:spcBef>
                <a:spcPct val="20000"/>
              </a:spcBef>
              <a:buClr>
                <a:srgbClr val="A63212"/>
              </a:buClr>
              <a:buSzPct val="95000"/>
            </a:pPr>
            <a:r>
              <a:rPr lang="en-US" sz="2400" dirty="0">
                <a:solidFill>
                  <a:prstClr val="black">
                    <a:lumMod val="75000"/>
                    <a:lumOff val="25000"/>
                  </a:prstClr>
                </a:solidFill>
              </a:rPr>
              <a:t> TAGGER   1979 </a:t>
            </a:r>
            <a:endParaRPr lang="en-IN" sz="2400" dirty="0">
              <a:solidFill>
                <a:prstClr val="black">
                  <a:lumMod val="75000"/>
                  <a:lumOff val="25000"/>
                </a:prstClr>
              </a:solidFill>
            </a:endParaRPr>
          </a:p>
        </p:txBody>
      </p:sp>
    </p:spTree>
    <p:extLst>
      <p:ext uri="{BB962C8B-B14F-4D97-AF65-F5344CB8AC3E}">
        <p14:creationId xmlns:p14="http://schemas.microsoft.com/office/powerpoint/2010/main" val="17336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4624"/>
            <a:ext cx="8041440" cy="1442674"/>
          </a:xfrm>
        </p:spPr>
        <p:txBody>
          <a:bodyPr/>
          <a:lstStyle/>
          <a:p>
            <a:r>
              <a:rPr lang="en-IN" dirty="0"/>
              <a:t>Classification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93150419"/>
              </p:ext>
            </p:extLst>
          </p:nvPr>
        </p:nvGraphicFramePr>
        <p:xfrm>
          <a:off x="827584" y="1556792"/>
          <a:ext cx="7478216" cy="44329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1044586" y="6135687"/>
            <a:ext cx="1079142"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en-US" sz="2400" dirty="0">
                <a:solidFill>
                  <a:prstClr val="black">
                    <a:lumMod val="75000"/>
                    <a:lumOff val="25000"/>
                  </a:prstClr>
                </a:solidFill>
              </a:rPr>
              <a:t>STOCK</a:t>
            </a:r>
            <a:endParaRPr lang="en-IN" dirty="0"/>
          </a:p>
        </p:txBody>
      </p:sp>
    </p:spTree>
    <p:extLst>
      <p:ext uri="{BB962C8B-B14F-4D97-AF65-F5344CB8AC3E}">
        <p14:creationId xmlns:p14="http://schemas.microsoft.com/office/powerpoint/2010/main" val="843589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Classification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41268532"/>
              </p:ext>
            </p:extLst>
          </p:nvPr>
        </p:nvGraphicFramePr>
        <p:xfrm>
          <a:off x="838200" y="2038388"/>
          <a:ext cx="7467600" cy="39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979571" y="6098530"/>
            <a:ext cx="1360181"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pPr lvl="0" defTabSz="457200">
              <a:spcBef>
                <a:spcPct val="20000"/>
              </a:spcBef>
              <a:buClr>
                <a:srgbClr val="A63212"/>
              </a:buClr>
              <a:buSzPct val="95000"/>
            </a:pPr>
            <a:r>
              <a:rPr lang="en-US" sz="2400" dirty="0">
                <a:solidFill>
                  <a:prstClr val="black">
                    <a:lumMod val="75000"/>
                    <a:lumOff val="25000"/>
                  </a:prstClr>
                </a:solidFill>
              </a:rPr>
              <a:t>WALTON</a:t>
            </a:r>
            <a:endParaRPr lang="en-IN" sz="2400" dirty="0">
              <a:solidFill>
                <a:prstClr val="black">
                  <a:lumMod val="75000"/>
                  <a:lumOff val="25000"/>
                </a:prstClr>
              </a:solidFill>
            </a:endParaRPr>
          </a:p>
        </p:txBody>
      </p:sp>
    </p:spTree>
    <p:extLst>
      <p:ext uri="{BB962C8B-B14F-4D97-AF65-F5344CB8AC3E}">
        <p14:creationId xmlns:p14="http://schemas.microsoft.com/office/powerpoint/2010/main" val="2796490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Classification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67763252"/>
              </p:ext>
            </p:extLst>
          </p:nvPr>
        </p:nvGraphicFramePr>
        <p:xfrm>
          <a:off x="827584" y="1700808"/>
          <a:ext cx="7406208" cy="44329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8371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Classification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02727637"/>
              </p:ext>
            </p:extLst>
          </p:nvPr>
        </p:nvGraphicFramePr>
        <p:xfrm>
          <a:off x="838200" y="2038388"/>
          <a:ext cx="7467600" cy="39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81134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tx1"/>
                </a:solidFill>
              </a:rPr>
              <a:t> INDIVIDUAL IRRIGANTS</a:t>
            </a:r>
            <a:endParaRPr lang="en-IN" dirty="0">
              <a:solidFill>
                <a:schemeClr val="tx1"/>
              </a:solidFill>
            </a:endParaRPr>
          </a:p>
        </p:txBody>
      </p:sp>
      <p:sp>
        <p:nvSpPr>
          <p:cNvPr id="5" name="Text Placeholder 4"/>
          <p:cNvSpPr>
            <a:spLocks noGrp="1"/>
          </p:cNvSpPr>
          <p:nvPr>
            <p:ph type="body" idx="1"/>
          </p:nvPr>
        </p:nvSpPr>
        <p:spPr/>
        <p:txBody>
          <a:bodyPr/>
          <a:lstStyle/>
          <a:p>
            <a:endParaRPr lang="en-IN"/>
          </a:p>
        </p:txBody>
      </p:sp>
    </p:spTree>
    <p:extLst>
      <p:ext uri="{BB962C8B-B14F-4D97-AF65-F5344CB8AC3E}">
        <p14:creationId xmlns:p14="http://schemas.microsoft.com/office/powerpoint/2010/main" val="3615845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20775" y="1314450"/>
            <a:ext cx="6945313" cy="827088"/>
          </a:xfrm>
        </p:spPr>
        <p:txBody>
          <a:bodyPr/>
          <a:lstStyle/>
          <a:p>
            <a:pPr>
              <a:defRPr/>
            </a:pPr>
            <a:r>
              <a:rPr lang="en-US" b="1" dirty="0">
                <a:solidFill>
                  <a:schemeClr val="tx1"/>
                </a:solidFill>
                <a:latin typeface="Times New Roman" panose="02020603050405020304" pitchFamily="18" charset="0"/>
                <a:cs typeface="Times New Roman" panose="02020603050405020304" pitchFamily="18" charset="0"/>
              </a:rPr>
              <a:t>Specific learning Objectives </a:t>
            </a:r>
            <a:endParaRPr lang="en-US" sz="2325" b="1" dirty="0">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nvGraphicFramePr>
        <p:xfrm>
          <a:off x="533400" y="2816225"/>
          <a:ext cx="7674428" cy="3320294"/>
        </p:xfrm>
        <a:graphic>
          <a:graphicData uri="http://schemas.openxmlformats.org/drawingml/2006/table">
            <a:tbl>
              <a:tblPr firstRow="1" bandRow="1">
                <a:tableStyleId>{5C22544A-7EE6-4342-B048-85BDC9FD1C3A}</a:tableStyleId>
              </a:tblPr>
              <a:tblGrid>
                <a:gridCol w="2025499">
                  <a:extLst>
                    <a:ext uri="{9D8B030D-6E8A-4147-A177-3AD203B41FA5}">
                      <a16:colId xmlns:a16="http://schemas.microsoft.com/office/drawing/2014/main" val="20000"/>
                    </a:ext>
                  </a:extLst>
                </a:gridCol>
                <a:gridCol w="3344427">
                  <a:extLst>
                    <a:ext uri="{9D8B030D-6E8A-4147-A177-3AD203B41FA5}">
                      <a16:colId xmlns:a16="http://schemas.microsoft.com/office/drawing/2014/main" val="20001"/>
                    </a:ext>
                  </a:extLst>
                </a:gridCol>
                <a:gridCol w="2304502">
                  <a:extLst>
                    <a:ext uri="{9D8B030D-6E8A-4147-A177-3AD203B41FA5}">
                      <a16:colId xmlns:a16="http://schemas.microsoft.com/office/drawing/2014/main" val="20002"/>
                    </a:ext>
                  </a:extLst>
                </a:gridCol>
              </a:tblGrid>
              <a:tr h="340874">
                <a:tc>
                  <a:txBody>
                    <a:bodyPr/>
                    <a:lstStyle/>
                    <a:p>
                      <a:r>
                        <a:rPr lang="en-US" sz="1400" dirty="0"/>
                        <a:t>Core areas* </a:t>
                      </a:r>
                    </a:p>
                  </a:txBody>
                  <a:tcPr marL="68580" marR="68580" marT="34290" marB="34290"/>
                </a:tc>
                <a:tc>
                  <a:txBody>
                    <a:bodyPr/>
                    <a:lstStyle/>
                    <a:p>
                      <a:r>
                        <a:rPr lang="en-US" sz="1400" dirty="0"/>
                        <a:t>Domain</a:t>
                      </a:r>
                      <a:r>
                        <a:rPr lang="en-US" sz="1400" baseline="0" dirty="0"/>
                        <a:t> **</a:t>
                      </a:r>
                      <a:endParaRPr lang="en-US" sz="1400" dirty="0"/>
                    </a:p>
                  </a:txBody>
                  <a:tcPr marL="68580" marR="68580" marT="34290" marB="34290"/>
                </a:tc>
                <a:tc>
                  <a:txBody>
                    <a:bodyPr/>
                    <a:lstStyle/>
                    <a:p>
                      <a:r>
                        <a:rPr lang="en-US" sz="1400" dirty="0"/>
                        <a:t>Category #</a:t>
                      </a:r>
                    </a:p>
                  </a:txBody>
                  <a:tcPr marL="68580" marR="68580" marT="34290" marB="34290"/>
                </a:tc>
                <a:extLst>
                  <a:ext uri="{0D108BD9-81ED-4DB2-BD59-A6C34878D82A}">
                    <a16:rowId xmlns:a16="http://schemas.microsoft.com/office/drawing/2014/main" val="10000"/>
                  </a:ext>
                </a:extLst>
              </a:tr>
              <a:tr h="340874">
                <a:tc>
                  <a:txBody>
                    <a:bodyPr/>
                    <a:lstStyle/>
                    <a:p>
                      <a:r>
                        <a:rPr lang="en-US" sz="1400" dirty="0"/>
                        <a:t>ANATOMY OF PERIAPEX</a:t>
                      </a:r>
                    </a:p>
                    <a:p>
                      <a:r>
                        <a:rPr lang="en-US" sz="1400" dirty="0"/>
                        <a:t>CEMENTUM</a:t>
                      </a:r>
                    </a:p>
                    <a:p>
                      <a:r>
                        <a:rPr lang="en-US" sz="1400" dirty="0"/>
                        <a:t>PERIODOTAL LIGAMENT</a:t>
                      </a:r>
                    </a:p>
                    <a:p>
                      <a:r>
                        <a:rPr lang="en-US" sz="1400" dirty="0"/>
                        <a:t>INGLES CLASSIFICATION</a:t>
                      </a:r>
                    </a:p>
                    <a:p>
                      <a:r>
                        <a:rPr lang="en-US" sz="1400" dirty="0"/>
                        <a:t>ZONES OF FISH</a:t>
                      </a:r>
                    </a:p>
                  </a:txBody>
                  <a:tcPr marL="68580" marR="68580" marT="34290" marB="34290"/>
                </a:tc>
                <a:tc>
                  <a:txBody>
                    <a:bodyPr/>
                    <a:lstStyle/>
                    <a:p>
                      <a:r>
                        <a:rPr lang="en-US" sz="1400" dirty="0"/>
                        <a:t>COGNITIVE</a:t>
                      </a:r>
                    </a:p>
                  </a:txBody>
                  <a:tcPr marL="68580" marR="68580" marT="34290" marB="34290"/>
                </a:tc>
                <a:tc>
                  <a:txBody>
                    <a:bodyPr/>
                    <a:lstStyle/>
                    <a:p>
                      <a:r>
                        <a:rPr lang="en-US" sz="1400" dirty="0"/>
                        <a:t>MUST KNOW</a:t>
                      </a:r>
                    </a:p>
                  </a:txBody>
                  <a:tcPr marL="68580" marR="68580" marT="34290" marB="34290"/>
                </a:tc>
                <a:extLst>
                  <a:ext uri="{0D108BD9-81ED-4DB2-BD59-A6C34878D82A}">
                    <a16:rowId xmlns:a16="http://schemas.microsoft.com/office/drawing/2014/main" val="10001"/>
                  </a:ext>
                </a:extLst>
              </a:tr>
              <a:tr h="340874">
                <a:tc>
                  <a:txBody>
                    <a:bodyPr/>
                    <a:lstStyle/>
                    <a:p>
                      <a:r>
                        <a:rPr lang="en-US" sz="1400" dirty="0"/>
                        <a:t>PATHWAY OF ENTRY OF MICROORGANISMS IN TOOTH</a:t>
                      </a:r>
                    </a:p>
                  </a:txBody>
                  <a:tcPr marL="68580" marR="68580" marT="34290" marB="34290"/>
                </a:tc>
                <a:tc>
                  <a:txBody>
                    <a:bodyPr/>
                    <a:lstStyle/>
                    <a:p>
                      <a:r>
                        <a:rPr lang="en-US" sz="1400" dirty="0"/>
                        <a:t>PSYCHOMOTOR</a:t>
                      </a:r>
                    </a:p>
                  </a:txBody>
                  <a:tcPr marL="68580" marR="68580" marT="34290" marB="34290"/>
                </a:tc>
                <a:tc>
                  <a:txBody>
                    <a:bodyPr/>
                    <a:lstStyle/>
                    <a:p>
                      <a:r>
                        <a:rPr lang="en-US" sz="1400" dirty="0"/>
                        <a:t>NICE TO KNOW</a:t>
                      </a:r>
                    </a:p>
                  </a:txBody>
                  <a:tcPr marL="68580" marR="68580" marT="34290" marB="34290"/>
                </a:tc>
                <a:extLst>
                  <a:ext uri="{0D108BD9-81ED-4DB2-BD59-A6C34878D82A}">
                    <a16:rowId xmlns:a16="http://schemas.microsoft.com/office/drawing/2014/main" val="10002"/>
                  </a:ext>
                </a:extLst>
              </a:tr>
              <a:tr h="340874">
                <a:tc>
                  <a:txBody>
                    <a:bodyPr/>
                    <a:lstStyle/>
                    <a:p>
                      <a:r>
                        <a:rPr lang="en-US" sz="1400" dirty="0"/>
                        <a:t>DIAGNOSIS OF PERIAPICAL TISSUE</a:t>
                      </a:r>
                    </a:p>
                    <a:p>
                      <a:r>
                        <a:rPr lang="en-US" sz="1400" dirty="0"/>
                        <a:t>ENDO PERIO LESSIONS</a:t>
                      </a:r>
                    </a:p>
                  </a:txBody>
                  <a:tcPr marL="68580" marR="68580" marT="34290" marB="34290"/>
                </a:tc>
                <a:tc>
                  <a:txBody>
                    <a:bodyPr/>
                    <a:lstStyle/>
                    <a:p>
                      <a:r>
                        <a:rPr lang="en-US" sz="1400" dirty="0"/>
                        <a:t>AFFECTIVE</a:t>
                      </a:r>
                    </a:p>
                  </a:txBody>
                  <a:tcPr marL="68580" marR="68580" marT="34290" marB="34290"/>
                </a:tc>
                <a:tc>
                  <a:txBody>
                    <a:bodyPr/>
                    <a:lstStyle/>
                    <a:p>
                      <a:r>
                        <a:rPr lang="en-US" sz="1400" dirty="0"/>
                        <a:t>DESIRE TO KNOW</a:t>
                      </a:r>
                    </a:p>
                  </a:txBody>
                  <a:tcPr marL="68580" marR="68580" marT="34290" marB="34290"/>
                </a:tc>
                <a:extLst>
                  <a:ext uri="{0D108BD9-81ED-4DB2-BD59-A6C34878D82A}">
                    <a16:rowId xmlns:a16="http://schemas.microsoft.com/office/drawing/2014/main" val="10003"/>
                  </a:ext>
                </a:extLst>
              </a:tr>
            </a:tbl>
          </a:graphicData>
        </a:graphic>
      </p:graphicFrame>
      <p:sp>
        <p:nvSpPr>
          <p:cNvPr id="9241" name="Rectangle 3"/>
          <p:cNvSpPr>
            <a:spLocks noChangeArrowheads="1"/>
          </p:cNvSpPr>
          <p:nvPr/>
        </p:nvSpPr>
        <p:spPr bwMode="auto">
          <a:xfrm>
            <a:off x="881063" y="2266950"/>
            <a:ext cx="7348537" cy="738188"/>
          </a:xfrm>
          <a:prstGeom prst="rect">
            <a:avLst/>
          </a:prstGeom>
          <a:noFill/>
          <a:ln w="9525">
            <a:noFill/>
            <a:miter lim="800000"/>
            <a:headEnd/>
            <a:tailEnd/>
          </a:ln>
        </p:spPr>
        <p:txBody>
          <a:bodyPr>
            <a:spAutoFit/>
          </a:bodyPr>
          <a:lstStyle/>
          <a:p>
            <a:pPr eaLnBrk="1" hangingPunct="1"/>
            <a:r>
              <a:rPr lang="en-US" sz="2100" b="1">
                <a:latin typeface="Times New Roman" pitchFamily="18" charset="0"/>
                <a:cs typeface="Times New Roman" pitchFamily="18" charset="0"/>
              </a:rPr>
              <a:t>At the end of this presentation the learner is expected to know ;</a:t>
            </a:r>
            <a:endParaRPr lang="en-US" sz="2100"/>
          </a:p>
        </p:txBody>
      </p:sp>
      <p:sp>
        <p:nvSpPr>
          <p:cNvPr id="9242" name="Slide Number Placeholder 4"/>
          <p:cNvSpPr>
            <a:spLocks noGrp="1" noChangeArrowheads="1"/>
          </p:cNvSpPr>
          <p:nvPr>
            <p:ph type="sldNum" sz="quarter" idx="11"/>
          </p:nvPr>
        </p:nvSpPr>
        <p:spPr bwMode="auto">
          <a:xfrm rot="5400000">
            <a:off x="6989763" y="3736975"/>
            <a:ext cx="3200400" cy="365125"/>
          </a:xfrm>
          <a:noFill/>
          <a:ln>
            <a:miter lim="800000"/>
            <a:headEnd/>
            <a:tailEnd/>
          </a:ln>
        </p:spPr>
        <p:txBody>
          <a:bodyPr/>
          <a:lstStyle/>
          <a:p>
            <a:pPr algn="l"/>
            <a:fld id="{5C470C57-D0EE-49A7-AE61-940FD1D57264}" type="slidenum">
              <a:rPr lang="en-US" sz="1200" b="0">
                <a:solidFill>
                  <a:schemeClr val="tx2"/>
                </a:solidFill>
              </a:rPr>
              <a:pPr algn="l"/>
              <a:t>2</a:t>
            </a:fld>
            <a:endParaRPr lang="en-US" sz="1200" b="0">
              <a:solidFill>
                <a:schemeClr val="tx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4400" dirty="0"/>
              <a:t>Sodium hypochlorite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11474736"/>
              </p:ext>
            </p:extLst>
          </p:nvPr>
        </p:nvGraphicFramePr>
        <p:xfrm>
          <a:off x="838200" y="2038388"/>
          <a:ext cx="7467600" cy="39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02133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sz="240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11805664"/>
              </p:ext>
            </p:extLst>
          </p:nvPr>
        </p:nvGraphicFramePr>
        <p:xfrm>
          <a:off x="107504" y="692696"/>
          <a:ext cx="8784976"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7124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27384"/>
            <a:ext cx="8041440" cy="1442674"/>
          </a:xfrm>
        </p:spPr>
        <p:txBody>
          <a:bodyPr>
            <a:noAutofit/>
          </a:bodyPr>
          <a:lstStyle/>
          <a:p>
            <a:r>
              <a:rPr lang="en-IN" sz="4400" dirty="0"/>
              <a:t>Mechanism of action</a:t>
            </a:r>
          </a:p>
        </p:txBody>
      </p:sp>
      <p:sp>
        <p:nvSpPr>
          <p:cNvPr id="3" name="Content Placeholder 2"/>
          <p:cNvSpPr>
            <a:spLocks noGrp="1"/>
          </p:cNvSpPr>
          <p:nvPr>
            <p:ph idx="1"/>
          </p:nvPr>
        </p:nvSpPr>
        <p:spPr>
          <a:xfrm>
            <a:off x="838200" y="1628800"/>
            <a:ext cx="7550224" cy="4176464"/>
          </a:xfrm>
        </p:spPr>
        <p:txBody>
          <a:bodyPr>
            <a:normAutofit/>
          </a:bodyPr>
          <a:lstStyle/>
          <a:p>
            <a:r>
              <a:rPr lang="en-IN" sz="2400" dirty="0" err="1"/>
              <a:t>NaOCl</a:t>
            </a:r>
            <a:r>
              <a:rPr lang="en-IN" sz="2400" dirty="0"/>
              <a:t> ionizes in water into Na and the hypochlorite ion, (</a:t>
            </a:r>
            <a:r>
              <a:rPr lang="en-IN" sz="2400" dirty="0" err="1"/>
              <a:t>Ocl</a:t>
            </a:r>
            <a:r>
              <a:rPr lang="en-IN" sz="2400" dirty="0"/>
              <a:t>), establishing an equilibrium with </a:t>
            </a:r>
            <a:r>
              <a:rPr lang="en-IN" sz="2400" dirty="0" err="1"/>
              <a:t>hypochlorous</a:t>
            </a:r>
            <a:r>
              <a:rPr lang="en-IN" sz="2400" dirty="0"/>
              <a:t> acid (</a:t>
            </a:r>
            <a:r>
              <a:rPr lang="en-IN" sz="2400" dirty="0" err="1"/>
              <a:t>HOCl</a:t>
            </a:r>
            <a:r>
              <a:rPr lang="en-IN" sz="2400" dirty="0"/>
              <a:t>). </a:t>
            </a:r>
          </a:p>
          <a:p>
            <a:endParaRPr lang="en-IN" sz="2400" dirty="0"/>
          </a:p>
          <a:p>
            <a:r>
              <a:rPr lang="en-IN" sz="2400" dirty="0"/>
              <a:t>At acidic and neutral pH, chlorine exists predominantly as </a:t>
            </a:r>
            <a:r>
              <a:rPr lang="en-IN" sz="2400" dirty="0" err="1"/>
              <a:t>HOCl</a:t>
            </a:r>
            <a:r>
              <a:rPr lang="en-IN" sz="2400" dirty="0"/>
              <a:t>, whereas at high pH of 9 and above, </a:t>
            </a:r>
            <a:r>
              <a:rPr lang="en-IN" sz="2400" dirty="0" err="1"/>
              <a:t>OCl</a:t>
            </a:r>
            <a:r>
              <a:rPr lang="en-IN" sz="2400" dirty="0"/>
              <a:t> predominates.</a:t>
            </a:r>
          </a:p>
        </p:txBody>
      </p:sp>
      <p:sp>
        <p:nvSpPr>
          <p:cNvPr id="4" name="Rectangle 3"/>
          <p:cNvSpPr/>
          <p:nvPr/>
        </p:nvSpPr>
        <p:spPr>
          <a:xfrm>
            <a:off x="1331640" y="6237312"/>
            <a:ext cx="6368950" cy="338554"/>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lvl="0" algn="ctr">
              <a:spcBef>
                <a:spcPct val="0"/>
              </a:spcBef>
            </a:pPr>
            <a:r>
              <a:rPr lang="en-IN" sz="1600" dirty="0">
                <a:solidFill>
                  <a:prstClr val="black"/>
                </a:solidFill>
                <a:ea typeface="+mj-ea"/>
                <a:cs typeface="+mj-cs"/>
              </a:rPr>
              <a:t>Dent </a:t>
            </a:r>
            <a:r>
              <a:rPr lang="en-IN" sz="1600" dirty="0" err="1">
                <a:solidFill>
                  <a:prstClr val="black"/>
                </a:solidFill>
                <a:ea typeface="+mj-ea"/>
                <a:cs typeface="+mj-cs"/>
              </a:rPr>
              <a:t>Clin</a:t>
            </a:r>
            <a:r>
              <a:rPr lang="en-IN" sz="1600" dirty="0">
                <a:solidFill>
                  <a:prstClr val="black"/>
                </a:solidFill>
                <a:ea typeface="+mj-ea"/>
                <a:cs typeface="+mj-cs"/>
              </a:rPr>
              <a:t> N Am 54 (2010) 291–312, Irrigation in </a:t>
            </a:r>
            <a:r>
              <a:rPr lang="en-IN" sz="1600" dirty="0" err="1">
                <a:solidFill>
                  <a:prstClr val="black"/>
                </a:solidFill>
                <a:ea typeface="+mj-ea"/>
                <a:cs typeface="+mj-cs"/>
              </a:rPr>
              <a:t>Endodontics</a:t>
            </a:r>
            <a:endParaRPr lang="en-IN" sz="1600" dirty="0">
              <a:solidFill>
                <a:prstClr val="black"/>
              </a:solidFill>
              <a:ea typeface="+mj-ea"/>
              <a:cs typeface="+mj-cs"/>
            </a:endParaRPr>
          </a:p>
        </p:txBody>
      </p:sp>
    </p:spTree>
    <p:extLst>
      <p:ext uri="{BB962C8B-B14F-4D97-AF65-F5344CB8AC3E}">
        <p14:creationId xmlns:p14="http://schemas.microsoft.com/office/powerpoint/2010/main" val="17634439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838200" y="2038389"/>
            <a:ext cx="7467600" cy="2614748"/>
          </a:xfrm>
        </p:spPr>
        <p:style>
          <a:lnRef idx="2">
            <a:schemeClr val="accent2">
              <a:shade val="50000"/>
            </a:schemeClr>
          </a:lnRef>
          <a:fillRef idx="1">
            <a:schemeClr val="accent2"/>
          </a:fillRef>
          <a:effectRef idx="0">
            <a:schemeClr val="accent2"/>
          </a:effectRef>
          <a:fontRef idx="minor">
            <a:schemeClr val="lt1"/>
          </a:fontRef>
        </p:style>
        <p:txBody>
          <a:bodyPr/>
          <a:lstStyle/>
          <a:p>
            <a:r>
              <a:rPr lang="en-IN" dirty="0" err="1"/>
              <a:t>Hypochlorous</a:t>
            </a:r>
            <a:r>
              <a:rPr lang="en-IN" dirty="0"/>
              <a:t> acid is responsible for the antibacterial activity; the </a:t>
            </a:r>
            <a:r>
              <a:rPr lang="en-IN" dirty="0" err="1"/>
              <a:t>OCl</a:t>
            </a:r>
            <a:r>
              <a:rPr lang="en-IN" dirty="0"/>
              <a:t> ion is less effective than the </a:t>
            </a:r>
            <a:r>
              <a:rPr lang="en-IN" dirty="0" err="1"/>
              <a:t>undissolved</a:t>
            </a:r>
            <a:r>
              <a:rPr lang="en-IN" dirty="0"/>
              <a:t>  </a:t>
            </a:r>
            <a:r>
              <a:rPr lang="en-IN" dirty="0" err="1"/>
              <a:t>HOCl</a:t>
            </a:r>
            <a:r>
              <a:rPr lang="en-IN" dirty="0"/>
              <a:t>. </a:t>
            </a:r>
          </a:p>
          <a:p>
            <a:endParaRPr lang="en-IN" dirty="0"/>
          </a:p>
          <a:p>
            <a:r>
              <a:rPr lang="en-IN" dirty="0" err="1"/>
              <a:t>Hypochloric</a:t>
            </a:r>
            <a:r>
              <a:rPr lang="en-IN" dirty="0"/>
              <a:t> acid disrupts several vital functions of the microbial cell, resulting in cell death. </a:t>
            </a:r>
          </a:p>
          <a:p>
            <a:endParaRPr lang="en-IN" dirty="0"/>
          </a:p>
        </p:txBody>
      </p:sp>
    </p:spTree>
    <p:extLst>
      <p:ext uri="{BB962C8B-B14F-4D97-AF65-F5344CB8AC3E}">
        <p14:creationId xmlns:p14="http://schemas.microsoft.com/office/powerpoint/2010/main" val="3198350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4400" dirty="0"/>
              <a:t>CONCENTRATION OF NAOCL</a:t>
            </a:r>
          </a:p>
        </p:txBody>
      </p:sp>
      <p:sp>
        <p:nvSpPr>
          <p:cNvPr id="3" name="Content Placeholder 2"/>
          <p:cNvSpPr>
            <a:spLocks noGrp="1"/>
          </p:cNvSpPr>
          <p:nvPr>
            <p:ph idx="1"/>
          </p:nvPr>
        </p:nvSpPr>
        <p:spPr/>
        <p:txBody>
          <a:bodyPr>
            <a:normAutofit/>
          </a:bodyPr>
          <a:lstStyle/>
          <a:p>
            <a:r>
              <a:rPr lang="en-IN" sz="2400" dirty="0"/>
              <a:t>As Dakin’s original 0.5% sodium hypochlorite solution was designed to treat open (burnt) wounds, it was surmised that in the confined area of a root canal system, higher concentrations should be used, as they would be more efficient than Dakin’s solution.</a:t>
            </a:r>
          </a:p>
          <a:p>
            <a:endParaRPr lang="en-IN" sz="2400" dirty="0"/>
          </a:p>
          <a:p>
            <a:r>
              <a:rPr lang="en-IN" sz="2400" dirty="0"/>
              <a:t>The antibacterial effectiveness and tissue dissolution capacity of aqueous hypochlorite is a function of its concentration, but so is its toxicity. </a:t>
            </a:r>
          </a:p>
        </p:txBody>
      </p:sp>
      <p:sp>
        <p:nvSpPr>
          <p:cNvPr id="4" name="Rectangle 3"/>
          <p:cNvSpPr/>
          <p:nvPr/>
        </p:nvSpPr>
        <p:spPr>
          <a:xfrm>
            <a:off x="1619672" y="6205954"/>
            <a:ext cx="612068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IN" dirty="0"/>
              <a:t>Root Canal Irrigants, </a:t>
            </a:r>
            <a:r>
              <a:rPr lang="en-IN" i="1" dirty="0"/>
              <a:t>JOE — </a:t>
            </a:r>
            <a:r>
              <a:rPr lang="en-IN" dirty="0"/>
              <a:t>Volume 32, Number 5, May 2006</a:t>
            </a:r>
          </a:p>
        </p:txBody>
      </p:sp>
    </p:spTree>
    <p:extLst>
      <p:ext uri="{BB962C8B-B14F-4D97-AF65-F5344CB8AC3E}">
        <p14:creationId xmlns:p14="http://schemas.microsoft.com/office/powerpoint/2010/main" val="31307143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19672" y="6248056"/>
            <a:ext cx="6048671" cy="3492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en-IN" sz="1600" dirty="0"/>
              <a:t>Root Canal Irrigants, </a:t>
            </a:r>
            <a:r>
              <a:rPr lang="en-IN" sz="1600" i="1" dirty="0"/>
              <a:t>JOE — </a:t>
            </a:r>
            <a:r>
              <a:rPr lang="en-IN" sz="1600" dirty="0"/>
              <a:t>Volume 32, Number 5, May 2006</a:t>
            </a:r>
          </a:p>
        </p:txBody>
      </p:sp>
      <p:sp>
        <p:nvSpPr>
          <p:cNvPr id="3" name="Content Placeholder 2"/>
          <p:cNvSpPr>
            <a:spLocks noGrp="1"/>
          </p:cNvSpPr>
          <p:nvPr>
            <p:ph idx="1"/>
          </p:nvPr>
        </p:nvSpPr>
        <p:spPr>
          <a:xfrm>
            <a:off x="838200" y="1133847"/>
            <a:ext cx="7467600" cy="3951337"/>
          </a:xfrm>
        </p:spPr>
        <p:txBody>
          <a:bodyPr>
            <a:noAutofit/>
          </a:bodyPr>
          <a:lstStyle/>
          <a:p>
            <a:r>
              <a:rPr lang="en-IN" sz="2400" dirty="0"/>
              <a:t> Furthermore, a 5.25% solution significantly decreases the elastic modulus and flexural strength of human dentin compared to physiologic saline, while a 0.5% solution does not. </a:t>
            </a:r>
          </a:p>
          <a:p>
            <a:endParaRPr lang="en-IN" sz="2400" dirty="0"/>
          </a:p>
          <a:p>
            <a:endParaRPr lang="en-IN" dirty="0"/>
          </a:p>
          <a:p>
            <a:endParaRPr lang="en-IN" sz="2400" dirty="0"/>
          </a:p>
          <a:p>
            <a:endParaRPr lang="en-IN" sz="2400" dirty="0"/>
          </a:p>
          <a:p>
            <a:r>
              <a:rPr lang="en-IN" sz="2400" dirty="0"/>
              <a:t>The reduction of </a:t>
            </a:r>
            <a:r>
              <a:rPr lang="en-IN" sz="2400" dirty="0" err="1"/>
              <a:t>intracanal</a:t>
            </a:r>
            <a:r>
              <a:rPr lang="en-IN" sz="2400" dirty="0"/>
              <a:t> </a:t>
            </a:r>
            <a:r>
              <a:rPr lang="en-IN" sz="2400" dirty="0" err="1"/>
              <a:t>microbiota</a:t>
            </a:r>
            <a:r>
              <a:rPr lang="en-IN" sz="2400" dirty="0"/>
              <a:t>, on the other hand, is not any greater when 5% sodium hypochlorite is used as an irrigant as compared to 0.5%. </a:t>
            </a:r>
          </a:p>
        </p:txBody>
      </p:sp>
      <p:sp>
        <p:nvSpPr>
          <p:cNvPr id="2" name="Rectangle 1"/>
          <p:cNvSpPr/>
          <p:nvPr/>
        </p:nvSpPr>
        <p:spPr>
          <a:xfrm>
            <a:off x="710630" y="3020759"/>
            <a:ext cx="7893818" cy="120032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marL="228600" lvl="0" indent="-228600" defTabSz="457200">
              <a:spcBef>
                <a:spcPct val="20000"/>
              </a:spcBef>
              <a:buClr>
                <a:srgbClr val="A63212"/>
              </a:buClr>
              <a:buSzPct val="95000"/>
              <a:buFont typeface="Rage Italic" pitchFamily="66" charset="0"/>
              <a:buChar char="0"/>
            </a:pPr>
            <a:r>
              <a:rPr lang="en-IN" sz="2400" dirty="0">
                <a:solidFill>
                  <a:schemeClr val="bg1"/>
                </a:solidFill>
              </a:rPr>
              <a:t>This is most likely because of the </a:t>
            </a:r>
            <a:r>
              <a:rPr lang="en-IN" sz="2400" dirty="0" err="1">
                <a:solidFill>
                  <a:schemeClr val="bg1"/>
                </a:solidFill>
              </a:rPr>
              <a:t>proteolytic</a:t>
            </a:r>
            <a:r>
              <a:rPr lang="en-IN" sz="2400" dirty="0">
                <a:solidFill>
                  <a:schemeClr val="bg1"/>
                </a:solidFill>
              </a:rPr>
              <a:t> action of concentrated hypochlorite on the collagen matrix of dentin. </a:t>
            </a:r>
          </a:p>
        </p:txBody>
      </p:sp>
    </p:spTree>
    <p:extLst>
      <p:ext uri="{BB962C8B-B14F-4D97-AF65-F5344CB8AC3E}">
        <p14:creationId xmlns:p14="http://schemas.microsoft.com/office/powerpoint/2010/main" val="30764053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sz="2400"/>
          </a:p>
        </p:txBody>
      </p:sp>
      <p:sp>
        <p:nvSpPr>
          <p:cNvPr id="3" name="Content Placeholder 2"/>
          <p:cNvSpPr>
            <a:spLocks noGrp="1"/>
          </p:cNvSpPr>
          <p:nvPr>
            <p:ph idx="1"/>
          </p:nvPr>
        </p:nvSpPr>
        <p:spPr/>
        <p:txBody>
          <a:bodyPr/>
          <a:lstStyle/>
          <a:p>
            <a:r>
              <a:rPr lang="en-IN" sz="2400" dirty="0"/>
              <a:t>From in vitro observations, it would appear that a 1% </a:t>
            </a:r>
            <a:r>
              <a:rPr lang="en-IN" sz="2400" dirty="0" err="1"/>
              <a:t>NaOCl</a:t>
            </a:r>
            <a:r>
              <a:rPr lang="en-IN" sz="2400" dirty="0"/>
              <a:t> solution should suffice to dissolve the entire pulp tissue in the course of an endodontic treatment session.</a:t>
            </a:r>
          </a:p>
          <a:p>
            <a:endParaRPr lang="en-IN" sz="2400" dirty="0"/>
          </a:p>
        </p:txBody>
      </p:sp>
      <p:sp>
        <p:nvSpPr>
          <p:cNvPr id="4" name="Rectangle 3"/>
          <p:cNvSpPr/>
          <p:nvPr/>
        </p:nvSpPr>
        <p:spPr>
          <a:xfrm>
            <a:off x="179512" y="5949280"/>
            <a:ext cx="8820472" cy="5847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en-IN" sz="1600" dirty="0"/>
              <a:t>The effects of temperature on sodium hypochlorite short-term stability, pulp dissolution capacity, and antimicrobial efficacy. J </a:t>
            </a:r>
            <a:r>
              <a:rPr lang="en-IN" sz="1600" dirty="0" err="1"/>
              <a:t>Endod</a:t>
            </a:r>
            <a:r>
              <a:rPr lang="en-IN" sz="1600" dirty="0"/>
              <a:t> 2005;31:669 –71. </a:t>
            </a:r>
          </a:p>
        </p:txBody>
      </p:sp>
    </p:spTree>
    <p:extLst>
      <p:ext uri="{BB962C8B-B14F-4D97-AF65-F5344CB8AC3E}">
        <p14:creationId xmlns:p14="http://schemas.microsoft.com/office/powerpoint/2010/main" val="30016959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sz="2400"/>
          </a:p>
        </p:txBody>
      </p:sp>
      <p:sp>
        <p:nvSpPr>
          <p:cNvPr id="3" name="Content Placeholder 2"/>
          <p:cNvSpPr>
            <a:spLocks noGrp="1"/>
          </p:cNvSpPr>
          <p:nvPr>
            <p:ph idx="1"/>
          </p:nvPr>
        </p:nvSpPr>
        <p:spPr>
          <a:xfrm>
            <a:off x="848816" y="1556792"/>
            <a:ext cx="7467600" cy="3951337"/>
          </a:xfrm>
        </p:spPr>
        <p:txBody>
          <a:bodyPr>
            <a:normAutofit fontScale="92500" lnSpcReduction="20000"/>
          </a:bodyPr>
          <a:lstStyle/>
          <a:p>
            <a:r>
              <a:rPr lang="en-IN" sz="2400" dirty="0"/>
              <a:t> It must be realized that during irrigation, fresh hypochlorite consistently reaches the canal system, and concentration of the solution may thus not play a decisive role. </a:t>
            </a:r>
          </a:p>
          <a:p>
            <a:endParaRPr lang="en-IN" sz="2400" dirty="0"/>
          </a:p>
          <a:p>
            <a:r>
              <a:rPr lang="en-IN" sz="2400" dirty="0"/>
              <a:t>Unclean areas may be a result of the inability of solutions to physically reach these areas rather than their concentration.</a:t>
            </a:r>
          </a:p>
          <a:p>
            <a:endParaRPr lang="en-IN" sz="2400" dirty="0"/>
          </a:p>
          <a:p>
            <a:r>
              <a:rPr lang="en-IN" sz="2400" dirty="0"/>
              <a:t>Hence, based on the currently available evidence, there is no rationale for using hypochlorite solutions at concentrations over 1% </a:t>
            </a:r>
            <a:r>
              <a:rPr lang="en-IN" sz="2400" dirty="0" err="1"/>
              <a:t>wt</a:t>
            </a:r>
            <a:r>
              <a:rPr lang="en-IN" sz="2400" dirty="0"/>
              <a:t>/vol.</a:t>
            </a:r>
          </a:p>
          <a:p>
            <a:endParaRPr lang="en-IN" sz="2400" dirty="0"/>
          </a:p>
        </p:txBody>
      </p:sp>
      <p:sp>
        <p:nvSpPr>
          <p:cNvPr id="4" name="Rectangle 3"/>
          <p:cNvSpPr/>
          <p:nvPr/>
        </p:nvSpPr>
        <p:spPr>
          <a:xfrm>
            <a:off x="1907704" y="6205954"/>
            <a:ext cx="5479898" cy="3385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en-IN" sz="1600" dirty="0"/>
              <a:t>Root Canal Irrigants, </a:t>
            </a:r>
            <a:r>
              <a:rPr lang="en-IN" sz="1600" i="1" dirty="0"/>
              <a:t>JOE — </a:t>
            </a:r>
            <a:r>
              <a:rPr lang="en-IN" sz="1600" dirty="0"/>
              <a:t>Volume 32, Number 5, May 2006</a:t>
            </a:r>
          </a:p>
        </p:txBody>
      </p:sp>
    </p:spTree>
    <p:extLst>
      <p:ext uri="{BB962C8B-B14F-4D97-AF65-F5344CB8AC3E}">
        <p14:creationId xmlns:p14="http://schemas.microsoft.com/office/powerpoint/2010/main" val="7549720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4400" dirty="0"/>
              <a:t>Smear layer</a:t>
            </a:r>
          </a:p>
        </p:txBody>
      </p:sp>
      <p:sp>
        <p:nvSpPr>
          <p:cNvPr id="3" name="Content Placeholder 2"/>
          <p:cNvSpPr>
            <a:spLocks noGrp="1"/>
          </p:cNvSpPr>
          <p:nvPr>
            <p:ph idx="1"/>
          </p:nvPr>
        </p:nvSpPr>
        <p:spPr>
          <a:xfrm>
            <a:off x="838200" y="1628800"/>
            <a:ext cx="7467600" cy="3951337"/>
          </a:xfrm>
        </p:spPr>
        <p:txBody>
          <a:bodyPr>
            <a:normAutofit/>
          </a:bodyPr>
          <a:lstStyle/>
          <a:p>
            <a:r>
              <a:rPr lang="en-IN" sz="2400" dirty="0"/>
              <a:t>unable to remove the smear layer by itself, as it dissolves only organic material.</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2304" y="2707257"/>
            <a:ext cx="4781984" cy="32420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403648" y="6165304"/>
            <a:ext cx="6753147"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IN" dirty="0"/>
              <a:t>Irrigation in </a:t>
            </a:r>
            <a:r>
              <a:rPr lang="en-IN" dirty="0" err="1"/>
              <a:t>Endodontics</a:t>
            </a:r>
            <a:r>
              <a:rPr lang="en-IN" dirty="0"/>
              <a:t>,  Dent </a:t>
            </a:r>
            <a:r>
              <a:rPr lang="en-IN" dirty="0" err="1"/>
              <a:t>Clin</a:t>
            </a:r>
            <a:r>
              <a:rPr lang="en-IN" dirty="0"/>
              <a:t> N Am 54 (2010) 291–312</a:t>
            </a:r>
          </a:p>
        </p:txBody>
      </p:sp>
    </p:spTree>
    <p:extLst>
      <p:ext uri="{BB962C8B-B14F-4D97-AF65-F5344CB8AC3E}">
        <p14:creationId xmlns:p14="http://schemas.microsoft.com/office/powerpoint/2010/main" val="3105711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908720"/>
            <a:ext cx="7992888" cy="4536504"/>
          </a:xfrm>
        </p:spPr>
        <p:txBody>
          <a:bodyPr>
            <a:normAutofit fontScale="92500" lnSpcReduction="10000"/>
          </a:bodyPr>
          <a:lstStyle/>
          <a:p>
            <a:r>
              <a:rPr lang="en-IN" sz="2400" dirty="0"/>
              <a:t>The use of </a:t>
            </a:r>
            <a:r>
              <a:rPr lang="en-IN" sz="2400" dirty="0" err="1"/>
              <a:t>NaOCl</a:t>
            </a:r>
            <a:r>
              <a:rPr lang="en-IN" sz="2400" dirty="0"/>
              <a:t> dissolves the collagen, leaving the entrances to the dentinal tubules more open and exposed. </a:t>
            </a:r>
          </a:p>
          <a:p>
            <a:endParaRPr lang="en-IN" sz="2400" dirty="0"/>
          </a:p>
          <a:p>
            <a:endParaRPr lang="en-IN" sz="2400" dirty="0"/>
          </a:p>
          <a:p>
            <a:r>
              <a:rPr lang="en-IN" sz="2400" dirty="0"/>
              <a:t>One important aspect related to currently available irrigating solutions, i.e. EDTA and citric acid, is that they strongly interact with sodium hypochlorite. Both citric acid and EDTA immediately reduce the available chlorine in solution, rendering the sodium hypochlorite irrigant ineffective on bacteria and necrotic tissue.</a:t>
            </a:r>
          </a:p>
          <a:p>
            <a:endParaRPr lang="en-IN" sz="2400" dirty="0"/>
          </a:p>
          <a:p>
            <a:r>
              <a:rPr lang="en-IN" sz="2400" dirty="0"/>
              <a:t>Hence, citric acid or EDTA should never be mixed with sodium hypochlorite.</a:t>
            </a:r>
          </a:p>
        </p:txBody>
      </p:sp>
      <p:sp>
        <p:nvSpPr>
          <p:cNvPr id="4" name="Rectangle 3"/>
          <p:cNvSpPr/>
          <p:nvPr/>
        </p:nvSpPr>
        <p:spPr>
          <a:xfrm>
            <a:off x="395536" y="6237312"/>
            <a:ext cx="8424936" cy="33855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fr-FR" sz="1600" dirty="0"/>
              <a:t>International </a:t>
            </a:r>
            <a:r>
              <a:rPr lang="fr-FR" sz="1600" dirty="0" err="1"/>
              <a:t>Endodontic</a:t>
            </a:r>
            <a:r>
              <a:rPr lang="fr-FR" sz="1600" dirty="0"/>
              <a:t> Journal, 38, 285–290, 2005 ª 2005 International </a:t>
            </a:r>
            <a:r>
              <a:rPr lang="fr-FR" sz="1600" dirty="0" err="1"/>
              <a:t>Endodontic</a:t>
            </a:r>
            <a:r>
              <a:rPr lang="fr-FR" sz="1600" dirty="0"/>
              <a:t> Journal</a:t>
            </a:r>
            <a:endParaRPr lang="en-IN" sz="1600" dirty="0"/>
          </a:p>
        </p:txBody>
      </p:sp>
      <p:sp>
        <p:nvSpPr>
          <p:cNvPr id="2" name="Rectangle 1"/>
          <p:cNvSpPr/>
          <p:nvPr/>
        </p:nvSpPr>
        <p:spPr>
          <a:xfrm>
            <a:off x="3779912" y="1772815"/>
            <a:ext cx="4998194"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lvl="0" defTabSz="457200">
              <a:spcBef>
                <a:spcPct val="20000"/>
              </a:spcBef>
              <a:buClr>
                <a:srgbClr val="A63212"/>
              </a:buClr>
              <a:buSzPct val="95000"/>
            </a:pPr>
            <a:r>
              <a:rPr lang="en-IN" dirty="0">
                <a:solidFill>
                  <a:schemeClr val="bg1"/>
                </a:solidFill>
              </a:rPr>
              <a:t>Goldman et al. 1982, Baumgartner &amp; </a:t>
            </a:r>
            <a:r>
              <a:rPr lang="en-IN" dirty="0" err="1">
                <a:solidFill>
                  <a:schemeClr val="bg1"/>
                </a:solidFill>
              </a:rPr>
              <a:t>Mader</a:t>
            </a:r>
            <a:r>
              <a:rPr lang="en-IN" dirty="0">
                <a:solidFill>
                  <a:schemeClr val="bg1"/>
                </a:solidFill>
              </a:rPr>
              <a:t> 1987</a:t>
            </a:r>
          </a:p>
        </p:txBody>
      </p:sp>
    </p:spTree>
    <p:extLst>
      <p:ext uri="{BB962C8B-B14F-4D97-AF65-F5344CB8AC3E}">
        <p14:creationId xmlns:p14="http://schemas.microsoft.com/office/powerpoint/2010/main" val="2882909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   Contents</a:t>
            </a:r>
            <a:endParaRPr lang="en-SG" sz="4400" dirty="0"/>
          </a:p>
        </p:txBody>
      </p:sp>
      <p:sp>
        <p:nvSpPr>
          <p:cNvPr id="3" name="Content Placeholder 2"/>
          <p:cNvSpPr>
            <a:spLocks noGrp="1"/>
          </p:cNvSpPr>
          <p:nvPr>
            <p:ph idx="1"/>
          </p:nvPr>
        </p:nvSpPr>
        <p:spPr>
          <a:xfrm>
            <a:off x="838200" y="1340768"/>
            <a:ext cx="7467600" cy="3951337"/>
          </a:xfrm>
        </p:spPr>
        <p:txBody>
          <a:bodyPr>
            <a:noAutofit/>
          </a:bodyPr>
          <a:lstStyle/>
          <a:p>
            <a:r>
              <a:rPr lang="en-US" dirty="0">
                <a:latin typeface="Times New Roman" pitchFamily="18" charset="0"/>
                <a:cs typeface="Times New Roman" pitchFamily="18" charset="0"/>
              </a:rPr>
              <a:t>Introduction</a:t>
            </a:r>
            <a:endParaRPr lang="en-SG" dirty="0">
              <a:latin typeface="Times New Roman" pitchFamily="18" charset="0"/>
              <a:cs typeface="Times New Roman" pitchFamily="18" charset="0"/>
            </a:endParaRPr>
          </a:p>
          <a:p>
            <a:r>
              <a:rPr lang="en-US" dirty="0">
                <a:latin typeface="Times New Roman" pitchFamily="18" charset="0"/>
                <a:cs typeface="Times New Roman" pitchFamily="18" charset="0"/>
              </a:rPr>
              <a:t>Ideal properties of irrigating solutions</a:t>
            </a:r>
            <a:endParaRPr lang="en-SG" dirty="0">
              <a:latin typeface="Times New Roman" pitchFamily="18" charset="0"/>
              <a:cs typeface="Times New Roman" pitchFamily="18" charset="0"/>
            </a:endParaRPr>
          </a:p>
          <a:p>
            <a:r>
              <a:rPr lang="en-US" dirty="0">
                <a:latin typeface="Times New Roman" pitchFamily="18" charset="0"/>
                <a:cs typeface="Times New Roman" pitchFamily="18" charset="0"/>
              </a:rPr>
              <a:t>Goals of irrigation </a:t>
            </a:r>
            <a:endParaRPr lang="en-SG" dirty="0">
              <a:latin typeface="Times New Roman" pitchFamily="18" charset="0"/>
              <a:cs typeface="Times New Roman" pitchFamily="18" charset="0"/>
            </a:endParaRPr>
          </a:p>
          <a:p>
            <a:r>
              <a:rPr lang="en-US" dirty="0">
                <a:latin typeface="Times New Roman" pitchFamily="18" charset="0"/>
                <a:cs typeface="Times New Roman" pitchFamily="18" charset="0"/>
              </a:rPr>
              <a:t>Classification of irrigating solutions</a:t>
            </a:r>
          </a:p>
          <a:p>
            <a:pPr marL="0" indent="0">
              <a:buNone/>
            </a:pPr>
            <a:r>
              <a:rPr lang="en-US" dirty="0">
                <a:latin typeface="Times New Roman" pitchFamily="18" charset="0"/>
                <a:cs typeface="Times New Roman" pitchFamily="18" charset="0"/>
              </a:rPr>
              <a:t>Individual irrigants </a:t>
            </a:r>
          </a:p>
          <a:p>
            <a:r>
              <a:rPr lang="en-IN" dirty="0">
                <a:latin typeface="Times New Roman" pitchFamily="18" charset="0"/>
                <a:cs typeface="Times New Roman" pitchFamily="18" charset="0"/>
              </a:rPr>
              <a:t>Sodium hypochlorite(</a:t>
            </a:r>
            <a:r>
              <a:rPr lang="en-IN" dirty="0" err="1">
                <a:latin typeface="Times New Roman" pitchFamily="18" charset="0"/>
                <a:cs typeface="Times New Roman" pitchFamily="18" charset="0"/>
              </a:rPr>
              <a:t>naocl</a:t>
            </a:r>
            <a:r>
              <a:rPr lang="en-IN" dirty="0">
                <a:latin typeface="Times New Roman" pitchFamily="18" charset="0"/>
                <a:cs typeface="Times New Roman" pitchFamily="18" charset="0"/>
              </a:rPr>
              <a:t>)</a:t>
            </a:r>
          </a:p>
          <a:p>
            <a:r>
              <a:rPr lang="en-US" dirty="0">
                <a:latin typeface="Times New Roman" pitchFamily="18" charset="0"/>
                <a:cs typeface="Times New Roman" pitchFamily="18" charset="0"/>
              </a:rPr>
              <a:t>Hydrogen peroxide (3% h</a:t>
            </a:r>
            <a:r>
              <a:rPr lang="en-US" baseline="-25000" dirty="0">
                <a:latin typeface="Times New Roman" pitchFamily="18" charset="0"/>
                <a:cs typeface="Times New Roman" pitchFamily="18" charset="0"/>
              </a:rPr>
              <a:t>2</a:t>
            </a:r>
            <a:r>
              <a:rPr lang="en-US" dirty="0">
                <a:latin typeface="Times New Roman" pitchFamily="18" charset="0"/>
                <a:cs typeface="Times New Roman" pitchFamily="18" charset="0"/>
              </a:rPr>
              <a:t>o</a:t>
            </a:r>
            <a:r>
              <a:rPr lang="en-US" baseline="-25000" dirty="0">
                <a:latin typeface="Times New Roman" pitchFamily="18" charset="0"/>
                <a:cs typeface="Times New Roman" pitchFamily="18" charset="0"/>
              </a:rPr>
              <a:t>2</a:t>
            </a:r>
            <a:r>
              <a:rPr lang="en-US" dirty="0">
                <a:latin typeface="Times New Roman" pitchFamily="18" charset="0"/>
                <a:cs typeface="Times New Roman" pitchFamily="18" charset="0"/>
              </a:rPr>
              <a:t>)</a:t>
            </a:r>
            <a:endParaRPr lang="en-SG" dirty="0">
              <a:latin typeface="Times New Roman" pitchFamily="18" charset="0"/>
              <a:cs typeface="Times New Roman" pitchFamily="18" charset="0"/>
            </a:endParaRPr>
          </a:p>
          <a:p>
            <a:r>
              <a:rPr lang="en-US" dirty="0">
                <a:latin typeface="Times New Roman" pitchFamily="18" charset="0"/>
                <a:cs typeface="Times New Roman" pitchFamily="18" charset="0"/>
              </a:rPr>
              <a:t>Iodine compounds</a:t>
            </a:r>
          </a:p>
          <a:p>
            <a:r>
              <a:rPr lang="en-US" dirty="0">
                <a:latin typeface="Times New Roman" pitchFamily="18" charset="0"/>
                <a:cs typeface="Times New Roman" pitchFamily="18" charset="0"/>
              </a:rPr>
              <a:t>Chlorhexidine </a:t>
            </a:r>
            <a:r>
              <a:rPr lang="en-US" dirty="0" err="1">
                <a:latin typeface="Times New Roman" pitchFamily="18" charset="0"/>
                <a:cs typeface="Times New Roman" pitchFamily="18" charset="0"/>
              </a:rPr>
              <a:t>gluconate</a:t>
            </a:r>
            <a:r>
              <a:rPr lang="en-US" dirty="0">
                <a:latin typeface="Times New Roman" pitchFamily="18" charset="0"/>
                <a:cs typeface="Times New Roman" pitchFamily="18" charset="0"/>
              </a:rPr>
              <a:t> </a:t>
            </a:r>
          </a:p>
          <a:p>
            <a:r>
              <a:rPr lang="en-US" dirty="0">
                <a:latin typeface="Times New Roman" pitchFamily="18" charset="0"/>
                <a:cs typeface="Times New Roman" pitchFamily="18" charset="0"/>
              </a:rPr>
              <a:t>Organic acids</a:t>
            </a:r>
          </a:p>
          <a:p>
            <a:r>
              <a:rPr lang="en-US" dirty="0">
                <a:latin typeface="Times New Roman" pitchFamily="18" charset="0"/>
                <a:cs typeface="Times New Roman" pitchFamily="18" charset="0"/>
              </a:rPr>
              <a:t>-</a:t>
            </a:r>
            <a:r>
              <a:rPr lang="en-US" dirty="0" err="1">
                <a:latin typeface="Times New Roman" pitchFamily="18" charset="0"/>
                <a:cs typeface="Times New Roman" pitchFamily="18" charset="0"/>
              </a:rPr>
              <a:t>Edta</a:t>
            </a: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-Citric acid</a:t>
            </a:r>
          </a:p>
          <a:p>
            <a:endParaRPr lang="en-US" b="1" dirty="0"/>
          </a:p>
        </p:txBody>
      </p:sp>
    </p:spTree>
    <p:extLst>
      <p:ext uri="{BB962C8B-B14F-4D97-AF65-F5344CB8AC3E}">
        <p14:creationId xmlns:p14="http://schemas.microsoft.com/office/powerpoint/2010/main" val="40210671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4400" dirty="0"/>
              <a:t>Efficacy</a:t>
            </a:r>
          </a:p>
        </p:txBody>
      </p:sp>
      <p:sp>
        <p:nvSpPr>
          <p:cNvPr id="3" name="Content Placeholder 2"/>
          <p:cNvSpPr>
            <a:spLocks noGrp="1"/>
          </p:cNvSpPr>
          <p:nvPr>
            <p:ph idx="1"/>
          </p:nvPr>
        </p:nvSpPr>
        <p:spPr/>
        <p:txBody>
          <a:bodyPr>
            <a:normAutofit/>
          </a:bodyPr>
          <a:lstStyle/>
          <a:p>
            <a:r>
              <a:rPr lang="en-IN" sz="2400" dirty="0"/>
              <a:t>Reactive chlorine in aqueous solution at body temperature can, take two forms: hypochlorite (</a:t>
            </a:r>
            <a:r>
              <a:rPr lang="en-IN" sz="2400" dirty="0" err="1"/>
              <a:t>OCl</a:t>
            </a:r>
            <a:r>
              <a:rPr lang="en-IN" sz="2400" dirty="0"/>
              <a:t>) or </a:t>
            </a:r>
            <a:r>
              <a:rPr lang="en-IN" sz="2400" dirty="0" err="1"/>
              <a:t>hypochlorous</a:t>
            </a:r>
            <a:r>
              <a:rPr lang="en-IN" sz="2400" dirty="0"/>
              <a:t> acid (</a:t>
            </a:r>
            <a:r>
              <a:rPr lang="en-IN" sz="2400" dirty="0" err="1"/>
              <a:t>HOCl</a:t>
            </a:r>
            <a:r>
              <a:rPr lang="en-IN" sz="2400" dirty="0"/>
              <a:t>). </a:t>
            </a:r>
          </a:p>
          <a:p>
            <a:endParaRPr lang="en-IN" sz="2400" dirty="0"/>
          </a:p>
          <a:p>
            <a:r>
              <a:rPr lang="en-IN" sz="2400" dirty="0"/>
              <a:t>The concentration of these can be expressed as available chlorine by determining the electrochemical equivalent amount of elemental chlorine.</a:t>
            </a:r>
          </a:p>
        </p:txBody>
      </p:sp>
      <p:sp>
        <p:nvSpPr>
          <p:cNvPr id="4" name="Rectangle 3"/>
          <p:cNvSpPr/>
          <p:nvPr/>
        </p:nvSpPr>
        <p:spPr>
          <a:xfrm>
            <a:off x="1763688" y="6205954"/>
            <a:ext cx="6192688"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IN" dirty="0"/>
              <a:t>Root Canal Irrigants, </a:t>
            </a:r>
            <a:r>
              <a:rPr lang="en-IN" i="1" dirty="0"/>
              <a:t>JOE — </a:t>
            </a:r>
            <a:r>
              <a:rPr lang="en-IN" dirty="0"/>
              <a:t>Volume 32, Number 5, May 2006</a:t>
            </a:r>
          </a:p>
        </p:txBody>
      </p:sp>
    </p:spTree>
    <p:extLst>
      <p:ext uri="{BB962C8B-B14F-4D97-AF65-F5344CB8AC3E}">
        <p14:creationId xmlns:p14="http://schemas.microsoft.com/office/powerpoint/2010/main" val="16354927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84784"/>
            <a:ext cx="7467600" cy="3951337"/>
          </a:xfrm>
        </p:spPr>
        <p:txBody>
          <a:bodyPr>
            <a:normAutofit lnSpcReduction="10000"/>
          </a:bodyPr>
          <a:lstStyle/>
          <a:p>
            <a:r>
              <a:rPr lang="en-IN" sz="2400" dirty="0"/>
              <a:t>The state of available chlorine is depending on the pH of the solution.</a:t>
            </a:r>
          </a:p>
          <a:p>
            <a:endParaRPr lang="en-IN" sz="2400" dirty="0"/>
          </a:p>
          <a:p>
            <a:r>
              <a:rPr lang="en-IN" sz="2400" dirty="0"/>
              <a:t> Above a pH of 7.6, the predominant form is hypochlorite, below this value it is </a:t>
            </a:r>
            <a:r>
              <a:rPr lang="en-IN" sz="2400" dirty="0" err="1"/>
              <a:t>hypochlorous</a:t>
            </a:r>
            <a:r>
              <a:rPr lang="en-IN" sz="2400" dirty="0"/>
              <a:t> acid.</a:t>
            </a:r>
          </a:p>
          <a:p>
            <a:endParaRPr lang="en-IN" sz="2400" dirty="0"/>
          </a:p>
          <a:p>
            <a:r>
              <a:rPr lang="en-IN" sz="2400" dirty="0"/>
              <a:t>Both forms are extremely reactive oxidizing agents. Pure hypochlorite solutions as they are used in </a:t>
            </a:r>
            <a:r>
              <a:rPr lang="en-IN" sz="2400" dirty="0" err="1"/>
              <a:t>endodontics</a:t>
            </a:r>
            <a:r>
              <a:rPr lang="en-IN" sz="2400" dirty="0"/>
              <a:t> have a pH of 12, and thus the entire available chlorine is in the form of hypochlorite.</a:t>
            </a:r>
          </a:p>
        </p:txBody>
      </p:sp>
      <p:sp>
        <p:nvSpPr>
          <p:cNvPr id="4" name="Rectangle 3"/>
          <p:cNvSpPr/>
          <p:nvPr/>
        </p:nvSpPr>
        <p:spPr>
          <a:xfrm>
            <a:off x="1907704" y="6205954"/>
            <a:ext cx="5479898" cy="33855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r>
              <a:rPr lang="en-IN" sz="1600" dirty="0"/>
              <a:t>Root Canal Irrigants, </a:t>
            </a:r>
            <a:r>
              <a:rPr lang="en-IN" sz="1600" i="1" dirty="0"/>
              <a:t>JOE — </a:t>
            </a:r>
            <a:r>
              <a:rPr lang="en-IN" sz="1600" dirty="0"/>
              <a:t>Volume 32, Number 5, May 2006</a:t>
            </a:r>
          </a:p>
        </p:txBody>
      </p:sp>
    </p:spTree>
    <p:extLst>
      <p:ext uri="{BB962C8B-B14F-4D97-AF65-F5344CB8AC3E}">
        <p14:creationId xmlns:p14="http://schemas.microsoft.com/office/powerpoint/2010/main" val="31367735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4400" dirty="0" err="1"/>
              <a:t>ph</a:t>
            </a:r>
            <a:endParaRPr lang="en-IN" sz="4400" dirty="0"/>
          </a:p>
        </p:txBody>
      </p:sp>
      <p:sp>
        <p:nvSpPr>
          <p:cNvPr id="3" name="Content Placeholder 2"/>
          <p:cNvSpPr>
            <a:spLocks noGrp="1"/>
          </p:cNvSpPr>
          <p:nvPr>
            <p:ph idx="1"/>
          </p:nvPr>
        </p:nvSpPr>
        <p:spPr>
          <a:xfrm>
            <a:off x="838200" y="1700808"/>
            <a:ext cx="7467600" cy="4288917"/>
          </a:xfrm>
        </p:spPr>
        <p:txBody>
          <a:bodyPr>
            <a:normAutofit/>
          </a:bodyPr>
          <a:lstStyle/>
          <a:p>
            <a:r>
              <a:rPr lang="en-IN" sz="2400" dirty="0"/>
              <a:t>One way to increase the efficacy of hypochlorite solutions </a:t>
            </a:r>
            <a:r>
              <a:rPr lang="en-IN" dirty="0"/>
              <a:t>is to</a:t>
            </a:r>
            <a:r>
              <a:rPr lang="en-IN" sz="2400" dirty="0"/>
              <a:t> lower their </a:t>
            </a:r>
            <a:r>
              <a:rPr lang="en-IN" sz="2400" dirty="0" err="1"/>
              <a:t>pH.</a:t>
            </a:r>
            <a:r>
              <a:rPr lang="en-IN" sz="2400" dirty="0"/>
              <a:t> It has also been surmised that such solutions would be less toxic to vital tissues than non-buffered counterparts. </a:t>
            </a:r>
          </a:p>
          <a:p>
            <a:endParaRPr lang="en-IN" sz="2400" dirty="0"/>
          </a:p>
          <a:p>
            <a:r>
              <a:rPr lang="en-IN" sz="2400" dirty="0"/>
              <a:t>However, buffering hypochlorite with bicarbonate renders the solution unstable with a decrease in shelf life to less than 1 week.</a:t>
            </a:r>
          </a:p>
          <a:p>
            <a:pPr marL="0" indent="0">
              <a:buNone/>
            </a:pPr>
            <a:endParaRPr lang="en-IN" sz="2400" dirty="0"/>
          </a:p>
        </p:txBody>
      </p:sp>
      <p:sp>
        <p:nvSpPr>
          <p:cNvPr id="4" name="Rectangle 3"/>
          <p:cNvSpPr/>
          <p:nvPr/>
        </p:nvSpPr>
        <p:spPr>
          <a:xfrm>
            <a:off x="1619672" y="6205954"/>
            <a:ext cx="6264696"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n-IN" dirty="0"/>
              <a:t>Root Canal Irrigants, </a:t>
            </a:r>
            <a:r>
              <a:rPr lang="en-IN" i="1" dirty="0"/>
              <a:t>JOE — </a:t>
            </a:r>
            <a:r>
              <a:rPr lang="en-IN" dirty="0"/>
              <a:t>Volume 32, Number 5, May 2006</a:t>
            </a:r>
          </a:p>
        </p:txBody>
      </p:sp>
    </p:spTree>
    <p:extLst>
      <p:ext uri="{BB962C8B-B14F-4D97-AF65-F5344CB8AC3E}">
        <p14:creationId xmlns:p14="http://schemas.microsoft.com/office/powerpoint/2010/main" val="21478045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endParaRPr lang="en-IN" dirty="0"/>
          </a:p>
          <a:p>
            <a:r>
              <a:rPr lang="en-IN" dirty="0"/>
              <a:t> Finally, the caustic potential of hypochlorite solutions appears to be influenced mainly by the available chlorine rather than by pH or </a:t>
            </a:r>
            <a:r>
              <a:rPr lang="en-IN" dirty="0" err="1"/>
              <a:t>osmolarity</a:t>
            </a:r>
            <a:r>
              <a:rPr lang="en-IN" dirty="0"/>
              <a:t>.</a:t>
            </a:r>
          </a:p>
        </p:txBody>
      </p:sp>
      <p:sp>
        <p:nvSpPr>
          <p:cNvPr id="4" name="Rectangle 3"/>
          <p:cNvSpPr/>
          <p:nvPr/>
        </p:nvSpPr>
        <p:spPr>
          <a:xfrm>
            <a:off x="1475656" y="6165304"/>
            <a:ext cx="6264696"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n-IN" dirty="0"/>
              <a:t>Root Canal Irrigants, </a:t>
            </a:r>
            <a:r>
              <a:rPr lang="en-IN" i="1" dirty="0"/>
              <a:t>JOE — </a:t>
            </a:r>
            <a:r>
              <a:rPr lang="en-IN" dirty="0"/>
              <a:t>Volume 32, Number 5, May 2006</a:t>
            </a:r>
          </a:p>
        </p:txBody>
      </p:sp>
    </p:spTree>
    <p:extLst>
      <p:ext uri="{BB962C8B-B14F-4D97-AF65-F5344CB8AC3E}">
        <p14:creationId xmlns:p14="http://schemas.microsoft.com/office/powerpoint/2010/main" val="12385442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4400" dirty="0"/>
              <a:t>Temperature</a:t>
            </a:r>
          </a:p>
        </p:txBody>
      </p:sp>
      <p:sp>
        <p:nvSpPr>
          <p:cNvPr id="3" name="Content Placeholder 2"/>
          <p:cNvSpPr>
            <a:spLocks noGrp="1"/>
          </p:cNvSpPr>
          <p:nvPr>
            <p:ph idx="1"/>
          </p:nvPr>
        </p:nvSpPr>
        <p:spPr>
          <a:xfrm>
            <a:off x="838200" y="1628800"/>
            <a:ext cx="7766248" cy="4360925"/>
          </a:xfrm>
        </p:spPr>
        <p:txBody>
          <a:bodyPr>
            <a:noAutofit/>
          </a:bodyPr>
          <a:lstStyle/>
          <a:p>
            <a:r>
              <a:rPr lang="en-IN" dirty="0"/>
              <a:t>One alternative approach to improve the effectiveness of hypochlorite </a:t>
            </a:r>
            <a:r>
              <a:rPr lang="en-IN" dirty="0" err="1"/>
              <a:t>irrigants</a:t>
            </a:r>
            <a:r>
              <a:rPr lang="en-IN" dirty="0"/>
              <a:t> in the root canal system could be to increase the temperature of low-concentration </a:t>
            </a:r>
            <a:r>
              <a:rPr lang="en-IN" dirty="0" err="1"/>
              <a:t>NaOCl</a:t>
            </a:r>
            <a:r>
              <a:rPr lang="en-IN" dirty="0"/>
              <a:t> solutions. </a:t>
            </a:r>
          </a:p>
          <a:p>
            <a:r>
              <a:rPr lang="en-IN" dirty="0"/>
              <a:t>This improves their immediate tissue-dissolution capacity. </a:t>
            </a:r>
          </a:p>
          <a:p>
            <a:r>
              <a:rPr lang="en-IN" dirty="0"/>
              <a:t>Furthermore, heated hypochlorite solutions remove organic debris from dentin shavings more efficiently than unheated counterparts.</a:t>
            </a:r>
          </a:p>
          <a:p>
            <a:pPr marL="0" indent="0">
              <a:buNone/>
            </a:pPr>
            <a:r>
              <a:rPr lang="en-IN" dirty="0"/>
              <a:t> </a:t>
            </a:r>
          </a:p>
        </p:txBody>
      </p:sp>
      <p:sp>
        <p:nvSpPr>
          <p:cNvPr id="4" name="Rectangle 3"/>
          <p:cNvSpPr/>
          <p:nvPr/>
        </p:nvSpPr>
        <p:spPr>
          <a:xfrm>
            <a:off x="1691680" y="6205954"/>
            <a:ext cx="6264696"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en-IN" dirty="0"/>
              <a:t>Root Canal Irrigants, </a:t>
            </a:r>
            <a:r>
              <a:rPr lang="en-IN" i="1" dirty="0"/>
              <a:t>JOE — </a:t>
            </a:r>
            <a:r>
              <a:rPr lang="en-IN" dirty="0"/>
              <a:t>Volume 32, Number 5, May 2006</a:t>
            </a:r>
          </a:p>
        </p:txBody>
      </p:sp>
    </p:spTree>
    <p:extLst>
      <p:ext uri="{BB962C8B-B14F-4D97-AF65-F5344CB8AC3E}">
        <p14:creationId xmlns:p14="http://schemas.microsoft.com/office/powerpoint/2010/main" val="19027627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sz="2400" dirty="0"/>
          </a:p>
        </p:txBody>
      </p:sp>
      <p:sp>
        <p:nvSpPr>
          <p:cNvPr id="3" name="Content Placeholder 2"/>
          <p:cNvSpPr>
            <a:spLocks noGrp="1"/>
          </p:cNvSpPr>
          <p:nvPr>
            <p:ph idx="1"/>
          </p:nvPr>
        </p:nvSpPr>
        <p:spPr>
          <a:xfrm>
            <a:off x="611560" y="548680"/>
            <a:ext cx="7992888" cy="4239369"/>
          </a:xfrm>
        </p:spPr>
        <p:txBody>
          <a:bodyPr>
            <a:noAutofit/>
          </a:bodyPr>
          <a:lstStyle/>
          <a:p>
            <a:r>
              <a:rPr lang="en-IN" dirty="0"/>
              <a:t>The capacity of a 1% </a:t>
            </a:r>
            <a:r>
              <a:rPr lang="en-IN" dirty="0" err="1"/>
              <a:t>NaOCl</a:t>
            </a:r>
            <a:r>
              <a:rPr lang="en-IN" dirty="0"/>
              <a:t> at 45°C to dissolve human dental pulps was found to be equal to that of a 5.25% solution at 20°C. </a:t>
            </a:r>
          </a:p>
          <a:p>
            <a:endParaRPr lang="en-IN" dirty="0"/>
          </a:p>
          <a:p>
            <a:r>
              <a:rPr lang="en-IN" dirty="0"/>
              <a:t>On the other hand, with similar short-term efficacy in the immediate environment, i.e. the root canal system, the systemic toxicity of preheated </a:t>
            </a:r>
            <a:r>
              <a:rPr lang="en-IN" dirty="0" err="1"/>
              <a:t>NaOCl</a:t>
            </a:r>
            <a:r>
              <a:rPr lang="en-IN" dirty="0"/>
              <a:t> </a:t>
            </a:r>
            <a:r>
              <a:rPr lang="en-IN" dirty="0" err="1"/>
              <a:t>irrigants</a:t>
            </a:r>
            <a:r>
              <a:rPr lang="en-IN" dirty="0"/>
              <a:t> should be lower than the one of more concentrated non heated counterparts as a temperature equilibrium is reached relatively quickly. </a:t>
            </a:r>
          </a:p>
          <a:p>
            <a:endParaRPr lang="en-IN" dirty="0"/>
          </a:p>
          <a:p>
            <a:r>
              <a:rPr lang="en-IN" dirty="0"/>
              <a:t>However, there are no clinical studies available at this point to support the use of heated sodium hypochlorite.</a:t>
            </a:r>
          </a:p>
        </p:txBody>
      </p:sp>
      <p:sp>
        <p:nvSpPr>
          <p:cNvPr id="4" name="Rectangle 3"/>
          <p:cNvSpPr/>
          <p:nvPr/>
        </p:nvSpPr>
        <p:spPr>
          <a:xfrm>
            <a:off x="1475656" y="6205954"/>
            <a:ext cx="6336704"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en-IN" dirty="0"/>
              <a:t>Root Canal Irrigants, </a:t>
            </a:r>
            <a:r>
              <a:rPr lang="en-IN" i="1" dirty="0"/>
              <a:t>JOE — </a:t>
            </a:r>
            <a:r>
              <a:rPr lang="en-IN" dirty="0"/>
              <a:t>Volume 32, Number 5, May 2006</a:t>
            </a:r>
          </a:p>
        </p:txBody>
      </p:sp>
    </p:spTree>
    <p:extLst>
      <p:ext uri="{BB962C8B-B14F-4D97-AF65-F5344CB8AC3E}">
        <p14:creationId xmlns:p14="http://schemas.microsoft.com/office/powerpoint/2010/main" val="19854670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4400" dirty="0"/>
              <a:t>Ultrasonic activation</a:t>
            </a:r>
          </a:p>
        </p:txBody>
      </p:sp>
      <p:sp>
        <p:nvSpPr>
          <p:cNvPr id="3" name="Content Placeholder 2"/>
          <p:cNvSpPr>
            <a:spLocks noGrp="1"/>
          </p:cNvSpPr>
          <p:nvPr>
            <p:ph idx="1"/>
          </p:nvPr>
        </p:nvSpPr>
        <p:spPr/>
        <p:txBody>
          <a:bodyPr>
            <a:normAutofit/>
          </a:bodyPr>
          <a:lstStyle/>
          <a:p>
            <a:r>
              <a:rPr lang="en-IN" sz="2400" dirty="0"/>
              <a:t>Ultrasonic activation of sodium hypochlorite has also been advocated, as this would “accelerate chemical reactions, create </a:t>
            </a:r>
            <a:r>
              <a:rPr lang="en-IN" sz="2400" dirty="0" err="1"/>
              <a:t>cavitational</a:t>
            </a:r>
            <a:r>
              <a:rPr lang="en-IN" sz="2400" dirty="0"/>
              <a:t> effects, and achieve a superior cleansing action”.</a:t>
            </a:r>
          </a:p>
          <a:p>
            <a:endParaRPr lang="en-IN" sz="2400" dirty="0"/>
          </a:p>
          <a:p>
            <a:r>
              <a:rPr lang="en-IN" sz="2400" dirty="0"/>
              <a:t>hypochlorite activation has been attributed mainly to sonic (acoustic) streaming, i.e. the vortex-like fluid movement about the </a:t>
            </a:r>
            <a:r>
              <a:rPr lang="en-IN" sz="2400" dirty="0" err="1"/>
              <a:t>endosonic</a:t>
            </a:r>
            <a:r>
              <a:rPr lang="en-IN" sz="2400" dirty="0"/>
              <a:t> file. </a:t>
            </a:r>
          </a:p>
          <a:p>
            <a:endParaRPr lang="en-IN" sz="2400" dirty="0"/>
          </a:p>
        </p:txBody>
      </p:sp>
      <p:sp>
        <p:nvSpPr>
          <p:cNvPr id="4" name="Rectangle 3"/>
          <p:cNvSpPr/>
          <p:nvPr/>
        </p:nvSpPr>
        <p:spPr>
          <a:xfrm>
            <a:off x="1691680" y="6165304"/>
            <a:ext cx="6264696"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en-IN" dirty="0"/>
              <a:t>Root Canal Irrigants, </a:t>
            </a:r>
            <a:r>
              <a:rPr lang="en-IN" i="1" dirty="0"/>
              <a:t>JOE — </a:t>
            </a:r>
            <a:r>
              <a:rPr lang="en-IN" dirty="0"/>
              <a:t>Volume 32, Number 5, May 2006</a:t>
            </a:r>
          </a:p>
        </p:txBody>
      </p:sp>
    </p:spTree>
    <p:extLst>
      <p:ext uri="{BB962C8B-B14F-4D97-AF65-F5344CB8AC3E}">
        <p14:creationId xmlns:p14="http://schemas.microsoft.com/office/powerpoint/2010/main" val="31707496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368030" y="971550"/>
            <a:ext cx="6407944" cy="823913"/>
          </a:xfrm>
        </p:spPr>
        <p:txBody>
          <a:bodyPr/>
          <a:lstStyle/>
          <a:p>
            <a:pPr>
              <a:defRPr/>
            </a:pPr>
            <a:r>
              <a:rPr lang="en-US" sz="2025" b="1" dirty="0">
                <a:solidFill>
                  <a:schemeClr val="tx1"/>
                </a:solidFill>
                <a:latin typeface="Times New Roman" panose="02020603050405020304" pitchFamily="18" charset="0"/>
                <a:cs typeface="Times New Roman" panose="02020603050405020304" pitchFamily="18" charset="0"/>
              </a:rPr>
              <a:t>TAKE HOME MESSEGE  </a:t>
            </a:r>
            <a:endParaRPr lang="en-US" sz="2025" b="1" dirty="0">
              <a:latin typeface="Times New Roman" panose="02020603050405020304" pitchFamily="18" charset="0"/>
              <a:cs typeface="Times New Roman" panose="02020603050405020304" pitchFamily="18" charset="0"/>
            </a:endParaRPr>
          </a:p>
        </p:txBody>
      </p:sp>
      <p:sp>
        <p:nvSpPr>
          <p:cNvPr id="41987" name="Slide Number Placeholder 1"/>
          <p:cNvSpPr>
            <a:spLocks noGrp="1" noChangeArrowheads="1"/>
          </p:cNvSpPr>
          <p:nvPr>
            <p:ph type="sldNum" sz="quarter" idx="11"/>
          </p:nvPr>
        </p:nvSpPr>
        <p:spPr bwMode="auto">
          <a:xfrm rot="5400000">
            <a:off x="6385322" y="3659982"/>
            <a:ext cx="2400300" cy="273844"/>
          </a:xfrm>
          <a:noFill/>
          <a:ln>
            <a:miter lim="800000"/>
            <a:headEnd/>
            <a:tailEnd/>
          </a:ln>
        </p:spPr>
        <p:txBody>
          <a:bodyPr/>
          <a:lstStyle/>
          <a:p>
            <a:pPr algn="l"/>
            <a:fld id="{2F4A669D-D557-4BF8-B728-474CDD9A7F26}" type="slidenum">
              <a:rPr lang="en-US" sz="900">
                <a:solidFill>
                  <a:srgbClr val="4C1304"/>
                </a:solidFill>
              </a:rPr>
              <a:pPr algn="l"/>
              <a:t>37</a:t>
            </a:fld>
            <a:endParaRPr lang="en-US" sz="900">
              <a:solidFill>
                <a:srgbClr val="4C1304"/>
              </a:solidFill>
            </a:endParaRPr>
          </a:p>
        </p:txBody>
      </p:sp>
      <p:sp>
        <p:nvSpPr>
          <p:cNvPr id="41988" name="TextBox 2"/>
          <p:cNvSpPr txBox="1">
            <a:spLocks noChangeArrowheads="1"/>
          </p:cNvSpPr>
          <p:nvPr/>
        </p:nvSpPr>
        <p:spPr bwMode="auto">
          <a:xfrm>
            <a:off x="1485900" y="1699598"/>
            <a:ext cx="6407943" cy="4039567"/>
          </a:xfrm>
          <a:prstGeom prst="rect">
            <a:avLst/>
          </a:prstGeom>
          <a:noFill/>
          <a:ln w="9525">
            <a:noFill/>
            <a:miter lim="800000"/>
            <a:headEnd/>
            <a:tailEnd/>
          </a:ln>
        </p:spPr>
        <p:txBody>
          <a:bodyPr wrap="square">
            <a:spAutoFit/>
          </a:bodyPr>
          <a:lstStyle/>
          <a:p>
            <a:pPr marL="214313" indent="-214313">
              <a:buFont typeface="Arial" panose="020B0604020202020204" pitchFamily="34" charset="0"/>
              <a:buChar char="•"/>
            </a:pPr>
            <a:r>
              <a:rPr lang="en-US" sz="1350" dirty="0">
                <a:solidFill>
                  <a:prstClr val="black"/>
                </a:solidFill>
                <a:latin typeface="Cambria"/>
              </a:rPr>
              <a:t>Some of the problems that dentists face in their clinical practice are caused or facilitated by improper treatment of the root canal system. </a:t>
            </a:r>
          </a:p>
          <a:p>
            <a:pPr marL="214313" indent="-214313">
              <a:buFont typeface="Arial" panose="020B0604020202020204" pitchFamily="34" charset="0"/>
              <a:buChar char="•"/>
            </a:pPr>
            <a:r>
              <a:rPr lang="en-US" sz="1350" dirty="0">
                <a:solidFill>
                  <a:prstClr val="black"/>
                </a:solidFill>
                <a:latin typeface="Cambria"/>
              </a:rPr>
              <a:t>In an attempt to accomplish the major goals of root canal treatment, namely to prevent and/or to control endodontic infections, clinicians use procedures, substances and materials that may induce some degree of injury to the </a:t>
            </a:r>
            <a:r>
              <a:rPr lang="en-US" sz="1350" dirty="0" err="1">
                <a:solidFill>
                  <a:prstClr val="black"/>
                </a:solidFill>
                <a:latin typeface="Cambria"/>
              </a:rPr>
              <a:t>periradicular</a:t>
            </a:r>
            <a:r>
              <a:rPr lang="en-US" sz="1350" dirty="0">
                <a:solidFill>
                  <a:prstClr val="black"/>
                </a:solidFill>
                <a:latin typeface="Cambria"/>
              </a:rPr>
              <a:t> tissues. </a:t>
            </a:r>
          </a:p>
          <a:p>
            <a:pPr marL="214313" indent="-214313">
              <a:buFont typeface="Arial" panose="020B0604020202020204" pitchFamily="34" charset="0"/>
              <a:buChar char="•"/>
            </a:pPr>
            <a:r>
              <a:rPr lang="en-US" sz="1350" dirty="0">
                <a:solidFill>
                  <a:prstClr val="black"/>
                </a:solidFill>
                <a:latin typeface="Cambria"/>
              </a:rPr>
              <a:t>Invariably, </a:t>
            </a:r>
            <a:r>
              <a:rPr lang="en-US" sz="1350" dirty="0" err="1">
                <a:solidFill>
                  <a:prstClr val="black"/>
                </a:solidFill>
                <a:latin typeface="Cambria"/>
              </a:rPr>
              <a:t>periradicular</a:t>
            </a:r>
            <a:r>
              <a:rPr lang="en-US" sz="1350" dirty="0">
                <a:solidFill>
                  <a:prstClr val="black"/>
                </a:solidFill>
                <a:latin typeface="Cambria"/>
              </a:rPr>
              <a:t> tissue healing will occur uneventfully in cases where microorganisms were successfully eliminated from and/or prevented from gaining entry into the root canal system and minimal or no damage was inflicted on the </a:t>
            </a:r>
            <a:r>
              <a:rPr lang="en-US" sz="1350" dirty="0" err="1">
                <a:solidFill>
                  <a:prstClr val="black"/>
                </a:solidFill>
                <a:latin typeface="Cambria"/>
              </a:rPr>
              <a:t>periradicular</a:t>
            </a:r>
            <a:r>
              <a:rPr lang="en-US" sz="1350" dirty="0">
                <a:solidFill>
                  <a:prstClr val="black"/>
                </a:solidFill>
                <a:latin typeface="Cambria"/>
              </a:rPr>
              <a:t> tissues during therapy. </a:t>
            </a:r>
          </a:p>
          <a:p>
            <a:pPr marL="214313" indent="-214313">
              <a:buFont typeface="Arial" panose="020B0604020202020204" pitchFamily="34" charset="0"/>
              <a:buChar char="•"/>
            </a:pPr>
            <a:r>
              <a:rPr lang="en-US" sz="1350" dirty="0">
                <a:solidFill>
                  <a:prstClr val="black"/>
                </a:solidFill>
                <a:latin typeface="Cambria"/>
              </a:rPr>
              <a:t>The worst-case scenario for </a:t>
            </a:r>
            <a:r>
              <a:rPr lang="en-US" sz="1350" dirty="0" err="1">
                <a:solidFill>
                  <a:prstClr val="black"/>
                </a:solidFill>
                <a:latin typeface="Cambria"/>
              </a:rPr>
              <a:t>periradicular</a:t>
            </a:r>
            <a:r>
              <a:rPr lang="en-US" sz="1350" dirty="0">
                <a:solidFill>
                  <a:prstClr val="black"/>
                </a:solidFill>
                <a:latin typeface="Cambria"/>
              </a:rPr>
              <a:t> tissue response to intra-canal procedures is reflected largely in post-operative pain and persistence of </a:t>
            </a:r>
            <a:r>
              <a:rPr lang="en-US" sz="1350" dirty="0" err="1">
                <a:solidFill>
                  <a:prstClr val="black"/>
                </a:solidFill>
                <a:latin typeface="Cambria"/>
              </a:rPr>
              <a:t>periradicular</a:t>
            </a:r>
            <a:r>
              <a:rPr lang="en-US" sz="1350" dirty="0">
                <a:solidFill>
                  <a:prstClr val="black"/>
                </a:solidFill>
                <a:latin typeface="Cambria"/>
              </a:rPr>
              <a:t> disease despite treatment. While the development of post-operative pain is largely a short-term response related to the extent of tissue injury, post-treatment disease is a long-term response influenced by the persistence of the source of injury. </a:t>
            </a:r>
          </a:p>
          <a:p>
            <a:pPr marL="214313" indent="-214313">
              <a:buFont typeface="Arial" panose="020B0604020202020204" pitchFamily="34" charset="0"/>
              <a:buChar char="•"/>
            </a:pPr>
            <a:r>
              <a:rPr lang="en-US" sz="1350" dirty="0">
                <a:solidFill>
                  <a:prstClr val="black"/>
                </a:solidFill>
                <a:latin typeface="Cambria"/>
              </a:rPr>
              <a:t>Even though chemical and mechanical factors can be involved with unfavorable responses of the </a:t>
            </a:r>
            <a:r>
              <a:rPr lang="en-US" sz="1350" dirty="0" err="1">
                <a:solidFill>
                  <a:prstClr val="black"/>
                </a:solidFill>
                <a:latin typeface="Cambria"/>
              </a:rPr>
              <a:t>periradicular</a:t>
            </a:r>
            <a:r>
              <a:rPr lang="en-US" sz="1350" dirty="0">
                <a:solidFill>
                  <a:prstClr val="black"/>
                </a:solidFill>
                <a:latin typeface="Cambria"/>
              </a:rPr>
              <a:t> tissues to intracanal procedures, microorganisms are the major causative agents of post-operative pain and posttreatment disease.</a:t>
            </a:r>
            <a:endParaRPr lang="en-IN" sz="1350" dirty="0">
              <a:solidFill>
                <a:prstClr val="black"/>
              </a:solidFill>
              <a:latin typeface="Cambri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0"/>
            <a:ext cx="8041440" cy="833074"/>
          </a:xfrm>
        </p:spPr>
        <p:txBody>
          <a:bodyPr/>
          <a:lstStyle/>
          <a:p>
            <a:pPr algn="l"/>
            <a:r>
              <a:rPr lang="en-US" sz="3600" dirty="0"/>
              <a:t>Questions</a:t>
            </a:r>
            <a:br>
              <a:rPr lang="en-US" sz="3600" dirty="0"/>
            </a:br>
            <a:r>
              <a:rPr lang="en-US" sz="2400" dirty="0"/>
              <a:t>1. Mechanism of action of sodium hypochlorite.</a:t>
            </a:r>
            <a:br>
              <a:rPr lang="en-US" sz="2400" dirty="0"/>
            </a:br>
            <a:r>
              <a:rPr lang="en-US" sz="2400" dirty="0"/>
              <a:t>2. Write ideal requirements of root canal </a:t>
            </a:r>
            <a:r>
              <a:rPr lang="en-US" sz="2400" dirty="0" err="1"/>
              <a:t>irrigants</a:t>
            </a:r>
            <a:r>
              <a:rPr lang="en-US" sz="2400" dirty="0"/>
              <a:t>.</a:t>
            </a:r>
            <a:br>
              <a:rPr lang="en-US" sz="2400" dirty="0"/>
            </a:br>
            <a:r>
              <a:rPr lang="en-US" sz="2400" dirty="0"/>
              <a:t>3. Give classification of root canal </a:t>
            </a:r>
            <a:r>
              <a:rPr lang="en-US" sz="2400" dirty="0" err="1"/>
              <a:t>irrigants</a:t>
            </a:r>
            <a:r>
              <a:rPr lang="en-US" sz="2400" dirty="0"/>
              <a: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endParaRPr lang="en-IN" dirty="0"/>
          </a:p>
        </p:txBody>
      </p:sp>
      <p:sp>
        <p:nvSpPr>
          <p:cNvPr id="3" name="Rectangle 2"/>
          <p:cNvSpPr/>
          <p:nvPr/>
        </p:nvSpPr>
        <p:spPr>
          <a:xfrm>
            <a:off x="914400" y="2286000"/>
            <a:ext cx="7315200" cy="4017382"/>
          </a:xfrm>
          <a:prstGeom prst="rect">
            <a:avLst/>
          </a:prstGeom>
        </p:spPr>
        <p:txBody>
          <a:bodyPr wrap="square">
            <a:spAutoFit/>
          </a:bodyPr>
          <a:lstStyle/>
          <a:p>
            <a:pPr marL="546100" indent="-457834">
              <a:lnSpc>
                <a:spcPct val="100000"/>
              </a:lnSpc>
              <a:spcBef>
                <a:spcPts val="100"/>
              </a:spcBef>
              <a:buClr>
                <a:srgbClr val="9E3611"/>
              </a:buClr>
              <a:buAutoNum type="arabicPeriod"/>
              <a:tabLst>
                <a:tab pos="545465" algn="l"/>
                <a:tab pos="546100" algn="l"/>
              </a:tabLst>
            </a:pPr>
            <a:r>
              <a:rPr lang="en-IN" spc="-15" dirty="0">
                <a:cs typeface="Cambria"/>
              </a:rPr>
              <a:t>Operative </a:t>
            </a:r>
            <a:r>
              <a:rPr lang="en-IN" dirty="0">
                <a:cs typeface="Cambria"/>
              </a:rPr>
              <a:t>Dentistry – </a:t>
            </a:r>
            <a:r>
              <a:rPr lang="en-IN" spc="-5" dirty="0">
                <a:solidFill>
                  <a:srgbClr val="0070C0"/>
                </a:solidFill>
                <a:cs typeface="Cambria"/>
              </a:rPr>
              <a:t>MA</a:t>
            </a:r>
            <a:r>
              <a:rPr lang="en-IN" spc="-50" dirty="0">
                <a:solidFill>
                  <a:srgbClr val="0070C0"/>
                </a:solidFill>
                <a:cs typeface="Cambria"/>
              </a:rPr>
              <a:t> </a:t>
            </a:r>
            <a:r>
              <a:rPr lang="en-IN" spc="-5" dirty="0" err="1">
                <a:solidFill>
                  <a:srgbClr val="0070C0"/>
                </a:solidFill>
                <a:cs typeface="Cambria"/>
              </a:rPr>
              <a:t>Marzouk</a:t>
            </a:r>
            <a:endParaRPr lang="en-IN" dirty="0">
              <a:cs typeface="Cambria"/>
            </a:endParaRPr>
          </a:p>
          <a:p>
            <a:pPr>
              <a:lnSpc>
                <a:spcPct val="100000"/>
              </a:lnSpc>
              <a:spcBef>
                <a:spcPts val="30"/>
              </a:spcBef>
              <a:buAutoNum type="arabicPeriod"/>
            </a:pPr>
            <a:endParaRPr lang="en-IN" sz="2400" dirty="0">
              <a:latin typeface="Times New Roman"/>
              <a:cs typeface="Times New Roman"/>
            </a:endParaRPr>
          </a:p>
          <a:p>
            <a:pPr marL="546100" indent="-457200">
              <a:lnSpc>
                <a:spcPct val="100000"/>
              </a:lnSpc>
              <a:buClr>
                <a:srgbClr val="9E3611"/>
              </a:buClr>
              <a:buAutoNum type="arabicPeriod"/>
              <a:tabLst>
                <a:tab pos="545465" algn="l"/>
                <a:tab pos="546100" algn="l"/>
              </a:tabLst>
            </a:pPr>
            <a:r>
              <a:rPr lang="en-IN" dirty="0">
                <a:cs typeface="Cambria"/>
              </a:rPr>
              <a:t>Art &amp; science </a:t>
            </a:r>
            <a:r>
              <a:rPr lang="en-IN" spc="-5" dirty="0">
                <a:cs typeface="Cambria"/>
              </a:rPr>
              <a:t>of </a:t>
            </a:r>
            <a:r>
              <a:rPr lang="en-IN" spc="-15" dirty="0">
                <a:cs typeface="Cambria"/>
              </a:rPr>
              <a:t>operative </a:t>
            </a:r>
            <a:r>
              <a:rPr lang="en-IN" dirty="0">
                <a:cs typeface="Cambria"/>
              </a:rPr>
              <a:t>Dentistry – </a:t>
            </a:r>
            <a:r>
              <a:rPr lang="en-IN" spc="-15" dirty="0" err="1">
                <a:solidFill>
                  <a:srgbClr val="0070C0"/>
                </a:solidFill>
                <a:cs typeface="Cambria"/>
              </a:rPr>
              <a:t>Sturdevants</a:t>
            </a:r>
            <a:r>
              <a:rPr lang="en-IN" spc="-15" dirty="0">
                <a:solidFill>
                  <a:srgbClr val="0070C0"/>
                </a:solidFill>
                <a:cs typeface="Cambria"/>
              </a:rPr>
              <a:t> </a:t>
            </a:r>
            <a:r>
              <a:rPr lang="en-IN" spc="-5" dirty="0">
                <a:cs typeface="Cambria"/>
              </a:rPr>
              <a:t>(5</a:t>
            </a:r>
            <a:r>
              <a:rPr lang="en-IN" spc="-7" baseline="24305" dirty="0">
                <a:cs typeface="Cambria"/>
              </a:rPr>
              <a:t>th</a:t>
            </a:r>
            <a:r>
              <a:rPr lang="en-IN" spc="157" baseline="24305" dirty="0">
                <a:cs typeface="Cambria"/>
              </a:rPr>
              <a:t> </a:t>
            </a:r>
            <a:r>
              <a:rPr lang="en-IN" dirty="0">
                <a:cs typeface="Cambria"/>
              </a:rPr>
              <a:t>edition)</a:t>
            </a:r>
          </a:p>
          <a:p>
            <a:pPr>
              <a:lnSpc>
                <a:spcPct val="100000"/>
              </a:lnSpc>
              <a:spcBef>
                <a:spcPts val="30"/>
              </a:spcBef>
              <a:buAutoNum type="arabicPeriod"/>
            </a:pPr>
            <a:endParaRPr lang="en-IN" sz="2400" dirty="0">
              <a:latin typeface="Times New Roman"/>
              <a:cs typeface="Times New Roman"/>
            </a:endParaRPr>
          </a:p>
          <a:p>
            <a:pPr marL="546100" indent="-457200">
              <a:lnSpc>
                <a:spcPct val="100000"/>
              </a:lnSpc>
              <a:buClr>
                <a:srgbClr val="9E3611"/>
              </a:buClr>
              <a:buAutoNum type="arabicPeriod"/>
              <a:tabLst>
                <a:tab pos="545465" algn="l"/>
                <a:tab pos="546100" algn="l"/>
              </a:tabLst>
            </a:pPr>
            <a:r>
              <a:rPr lang="en-IN" dirty="0">
                <a:cs typeface="Cambria"/>
              </a:rPr>
              <a:t>Art &amp; </a:t>
            </a:r>
            <a:r>
              <a:rPr lang="en-IN" spc="-5" dirty="0">
                <a:cs typeface="Cambria"/>
              </a:rPr>
              <a:t>Science of </a:t>
            </a:r>
            <a:r>
              <a:rPr lang="en-IN" spc="-15" dirty="0">
                <a:cs typeface="Cambria"/>
              </a:rPr>
              <a:t>Operative </a:t>
            </a:r>
            <a:r>
              <a:rPr lang="en-IN" dirty="0">
                <a:cs typeface="Cambria"/>
              </a:rPr>
              <a:t>Dentistry – </a:t>
            </a:r>
            <a:r>
              <a:rPr lang="en-IN" spc="-15" dirty="0" err="1">
                <a:solidFill>
                  <a:srgbClr val="0070C0"/>
                </a:solidFill>
                <a:cs typeface="Cambria"/>
              </a:rPr>
              <a:t>Sturdevants</a:t>
            </a:r>
            <a:r>
              <a:rPr lang="en-IN" spc="-15" dirty="0">
                <a:solidFill>
                  <a:srgbClr val="0070C0"/>
                </a:solidFill>
                <a:cs typeface="Cambria"/>
              </a:rPr>
              <a:t> </a:t>
            </a:r>
            <a:r>
              <a:rPr lang="en-IN" spc="-5" dirty="0">
                <a:cs typeface="Cambria"/>
              </a:rPr>
              <a:t>(South </a:t>
            </a:r>
            <a:r>
              <a:rPr lang="en-IN" dirty="0">
                <a:cs typeface="Cambria"/>
              </a:rPr>
              <a:t>Asian</a:t>
            </a:r>
            <a:r>
              <a:rPr lang="en-IN" spc="-40" dirty="0">
                <a:cs typeface="Cambria"/>
              </a:rPr>
              <a:t> </a:t>
            </a:r>
            <a:r>
              <a:rPr lang="en-IN" spc="-5" dirty="0">
                <a:cs typeface="Cambria"/>
              </a:rPr>
              <a:t>Edition)</a:t>
            </a:r>
            <a:endParaRPr lang="en-IN" dirty="0">
              <a:cs typeface="Cambria"/>
            </a:endParaRPr>
          </a:p>
          <a:p>
            <a:pPr>
              <a:lnSpc>
                <a:spcPct val="100000"/>
              </a:lnSpc>
              <a:spcBef>
                <a:spcPts val="30"/>
              </a:spcBef>
              <a:buAutoNum type="arabicPeriod"/>
            </a:pPr>
            <a:endParaRPr lang="en-IN" sz="2400" dirty="0">
              <a:latin typeface="Times New Roman"/>
              <a:cs typeface="Times New Roman"/>
            </a:endParaRPr>
          </a:p>
          <a:p>
            <a:pPr marL="546100" indent="-457834">
              <a:lnSpc>
                <a:spcPct val="100000"/>
              </a:lnSpc>
              <a:buClr>
                <a:srgbClr val="9E3611"/>
              </a:buClr>
              <a:buAutoNum type="arabicPeriod"/>
              <a:tabLst>
                <a:tab pos="545465" algn="l"/>
                <a:tab pos="546100" algn="l"/>
              </a:tabLst>
            </a:pPr>
            <a:r>
              <a:rPr lang="en-IN" spc="-30" dirty="0">
                <a:cs typeface="Cambria"/>
              </a:rPr>
              <a:t>Textbook </a:t>
            </a:r>
            <a:r>
              <a:rPr lang="en-IN" dirty="0">
                <a:cs typeface="Cambria"/>
              </a:rPr>
              <a:t>Of </a:t>
            </a:r>
            <a:r>
              <a:rPr lang="en-IN" spc="-15" dirty="0">
                <a:cs typeface="Cambria"/>
              </a:rPr>
              <a:t>Operative </a:t>
            </a:r>
            <a:r>
              <a:rPr lang="en-IN" dirty="0">
                <a:cs typeface="Cambria"/>
              </a:rPr>
              <a:t>Dentistry – </a:t>
            </a:r>
            <a:r>
              <a:rPr lang="en-IN" dirty="0" err="1">
                <a:solidFill>
                  <a:srgbClr val="0070C0"/>
                </a:solidFill>
                <a:cs typeface="Cambria"/>
              </a:rPr>
              <a:t>Vimal</a:t>
            </a:r>
            <a:r>
              <a:rPr lang="en-IN" dirty="0">
                <a:solidFill>
                  <a:srgbClr val="0070C0"/>
                </a:solidFill>
                <a:cs typeface="Cambria"/>
              </a:rPr>
              <a:t> K </a:t>
            </a:r>
            <a:r>
              <a:rPr lang="en-IN" dirty="0" err="1">
                <a:solidFill>
                  <a:srgbClr val="0070C0"/>
                </a:solidFill>
                <a:cs typeface="Cambria"/>
              </a:rPr>
              <a:t>Sikri</a:t>
            </a:r>
            <a:r>
              <a:rPr lang="en-IN" dirty="0">
                <a:solidFill>
                  <a:srgbClr val="0070C0"/>
                </a:solidFill>
                <a:cs typeface="Cambria"/>
              </a:rPr>
              <a:t> </a:t>
            </a:r>
            <a:r>
              <a:rPr lang="en-IN" spc="-5" dirty="0">
                <a:cs typeface="Cambria"/>
              </a:rPr>
              <a:t>(1</a:t>
            </a:r>
            <a:r>
              <a:rPr lang="en-IN" spc="-7" baseline="24305" dirty="0">
                <a:cs typeface="Cambria"/>
              </a:rPr>
              <a:t>st</a:t>
            </a:r>
            <a:r>
              <a:rPr lang="en-IN" spc="89" baseline="24305" dirty="0">
                <a:cs typeface="Cambria"/>
              </a:rPr>
              <a:t> </a:t>
            </a:r>
            <a:r>
              <a:rPr lang="en-IN" spc="-5" dirty="0">
                <a:cs typeface="Cambria"/>
              </a:rPr>
              <a:t>Edition)</a:t>
            </a:r>
            <a:endParaRPr lang="en-IN" dirty="0">
              <a:cs typeface="Cambria"/>
            </a:endParaRPr>
          </a:p>
          <a:p>
            <a:pPr>
              <a:lnSpc>
                <a:spcPct val="100000"/>
              </a:lnSpc>
              <a:spcBef>
                <a:spcPts val="30"/>
              </a:spcBef>
              <a:buAutoNum type="arabicPeriod"/>
            </a:pPr>
            <a:endParaRPr lang="en-IN" sz="2400" dirty="0">
              <a:latin typeface="Times New Roman"/>
              <a:cs typeface="Times New Roman"/>
            </a:endParaRPr>
          </a:p>
          <a:p>
            <a:pPr marL="546100" indent="-457200">
              <a:lnSpc>
                <a:spcPct val="100000"/>
              </a:lnSpc>
              <a:buClr>
                <a:srgbClr val="9E3611"/>
              </a:buClr>
              <a:buAutoNum type="arabicPeriod"/>
              <a:tabLst>
                <a:tab pos="545465" algn="l"/>
                <a:tab pos="546100" algn="l"/>
              </a:tabLst>
            </a:pPr>
            <a:r>
              <a:rPr lang="en-IN" dirty="0">
                <a:cs typeface="Cambria"/>
              </a:rPr>
              <a:t>Dental </a:t>
            </a:r>
            <a:r>
              <a:rPr lang="en-IN" spc="-40" dirty="0">
                <a:cs typeface="Cambria"/>
              </a:rPr>
              <a:t>Anatomy, </a:t>
            </a:r>
            <a:r>
              <a:rPr lang="en-IN" spc="-10" dirty="0">
                <a:cs typeface="Cambria"/>
              </a:rPr>
              <a:t>Physiology </a:t>
            </a:r>
            <a:r>
              <a:rPr lang="en-IN" dirty="0">
                <a:cs typeface="Cambria"/>
              </a:rPr>
              <a:t>&amp; </a:t>
            </a:r>
            <a:r>
              <a:rPr lang="en-IN" spc="-5" dirty="0">
                <a:cs typeface="Cambria"/>
              </a:rPr>
              <a:t>Occlusion </a:t>
            </a:r>
            <a:r>
              <a:rPr lang="en-IN" dirty="0">
                <a:cs typeface="Cambria"/>
              </a:rPr>
              <a:t>– </a:t>
            </a:r>
            <a:r>
              <a:rPr lang="en-IN" spc="-5" dirty="0">
                <a:solidFill>
                  <a:srgbClr val="0070C0"/>
                </a:solidFill>
                <a:cs typeface="Cambria"/>
              </a:rPr>
              <a:t>Wheeler’s </a:t>
            </a:r>
            <a:r>
              <a:rPr lang="en-IN" spc="-5" dirty="0">
                <a:cs typeface="Cambria"/>
              </a:rPr>
              <a:t>(9</a:t>
            </a:r>
            <a:r>
              <a:rPr lang="en-IN" spc="-7" baseline="24305" dirty="0">
                <a:cs typeface="Cambria"/>
              </a:rPr>
              <a:t>th</a:t>
            </a:r>
            <a:r>
              <a:rPr lang="en-IN" spc="315" baseline="24305" dirty="0">
                <a:cs typeface="Cambria"/>
              </a:rPr>
              <a:t> </a:t>
            </a:r>
            <a:r>
              <a:rPr lang="en-IN" spc="-5" dirty="0">
                <a:cs typeface="Cambria"/>
              </a:rPr>
              <a:t>Edition)</a:t>
            </a:r>
            <a:endParaRPr lang="en-IN" dirty="0">
              <a:cs typeface="Cambria"/>
            </a:endParaRPr>
          </a:p>
          <a:p>
            <a:pPr marL="545465" marR="1298575" indent="-457200">
              <a:lnSpc>
                <a:spcPct val="120800"/>
              </a:lnSpc>
              <a:spcBef>
                <a:spcPts val="875"/>
              </a:spcBef>
              <a:buClr>
                <a:srgbClr val="9E3611"/>
              </a:buClr>
              <a:buAutoNum type="arabicPeriod"/>
              <a:tabLst>
                <a:tab pos="545465" algn="l"/>
                <a:tab pos="546100" algn="l"/>
              </a:tabLst>
            </a:pPr>
            <a:r>
              <a:rPr lang="en-IN" spc="-5" dirty="0">
                <a:latin typeface="Times New Roman"/>
                <a:cs typeface="Times New Roman"/>
              </a:rPr>
              <a:t>Optimizing </a:t>
            </a:r>
            <a:r>
              <a:rPr lang="en-IN" dirty="0">
                <a:latin typeface="Times New Roman"/>
                <a:cs typeface="Times New Roman"/>
              </a:rPr>
              <a:t>tooth </a:t>
            </a:r>
            <a:r>
              <a:rPr lang="en-IN" spc="-5" dirty="0">
                <a:latin typeface="Times New Roman"/>
                <a:cs typeface="Times New Roman"/>
              </a:rPr>
              <a:t>form </a:t>
            </a:r>
            <a:r>
              <a:rPr lang="en-IN" dirty="0">
                <a:latin typeface="Times New Roman"/>
                <a:cs typeface="Times New Roman"/>
              </a:rPr>
              <a:t>with direct posterior </a:t>
            </a:r>
            <a:r>
              <a:rPr lang="en-IN" spc="-5" dirty="0">
                <a:latin typeface="Times New Roman"/>
                <a:cs typeface="Times New Roman"/>
              </a:rPr>
              <a:t>composite restorations </a:t>
            </a:r>
            <a:r>
              <a:rPr lang="en-IN" spc="-5" dirty="0">
                <a:solidFill>
                  <a:srgbClr val="0070C0"/>
                </a:solidFill>
                <a:latin typeface="Times New Roman"/>
                <a:cs typeface="Times New Roman"/>
              </a:rPr>
              <a:t> JCD </a:t>
            </a:r>
            <a:r>
              <a:rPr lang="en-IN" spc="-5" dirty="0">
                <a:solidFill>
                  <a:srgbClr val="0070C0"/>
                </a:solidFill>
                <a:cs typeface="Cambria"/>
              </a:rPr>
              <a:t>Oct-Dec </a:t>
            </a:r>
            <a:r>
              <a:rPr lang="en-IN" dirty="0">
                <a:solidFill>
                  <a:srgbClr val="0070C0"/>
                </a:solidFill>
                <a:cs typeface="Cambria"/>
              </a:rPr>
              <a:t>2011 </a:t>
            </a:r>
            <a:r>
              <a:rPr lang="en-IN" dirty="0">
                <a:cs typeface="Cambria"/>
              </a:rPr>
              <a:t>| </a:t>
            </a:r>
            <a:r>
              <a:rPr lang="en-IN" spc="-60" dirty="0">
                <a:cs typeface="Cambria"/>
              </a:rPr>
              <a:t>Vol </a:t>
            </a:r>
            <a:r>
              <a:rPr lang="en-IN" dirty="0">
                <a:cs typeface="Cambria"/>
              </a:rPr>
              <a:t>14 | </a:t>
            </a:r>
            <a:r>
              <a:rPr lang="en-IN" spc="-5" dirty="0">
                <a:cs typeface="Cambria"/>
              </a:rPr>
              <a:t>Issue</a:t>
            </a:r>
            <a:r>
              <a:rPr lang="en-IN" spc="25" dirty="0">
                <a:cs typeface="Cambria"/>
              </a:rPr>
              <a:t> </a:t>
            </a:r>
            <a:r>
              <a:rPr lang="en-IN" dirty="0">
                <a:cs typeface="Cambria"/>
              </a:rPr>
              <a:t>4</a:t>
            </a:r>
          </a:p>
        </p:txBody>
      </p:sp>
    </p:spTree>
    <p:extLst>
      <p:ext uri="{BB962C8B-B14F-4D97-AF65-F5344CB8AC3E}">
        <p14:creationId xmlns:p14="http://schemas.microsoft.com/office/powerpoint/2010/main" val="2416678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3" name="Content Placeholder 2"/>
          <p:cNvSpPr>
            <a:spLocks noGrp="1"/>
          </p:cNvSpPr>
          <p:nvPr>
            <p:ph idx="1"/>
          </p:nvPr>
        </p:nvSpPr>
        <p:spPr>
          <a:xfrm>
            <a:off x="544016" y="1239416"/>
            <a:ext cx="7772400" cy="5645968"/>
          </a:xfrm>
        </p:spPr>
        <p:txBody>
          <a:bodyPr>
            <a:noAutofit/>
          </a:bodyPr>
          <a:lstStyle/>
          <a:p>
            <a:r>
              <a:rPr lang="en-US" dirty="0" err="1">
                <a:latin typeface="Times New Roman" pitchFamily="18" charset="0"/>
                <a:cs typeface="Times New Roman" pitchFamily="18" charset="0"/>
              </a:rPr>
              <a:t>Ruddle’s</a:t>
            </a:r>
            <a:r>
              <a:rPr lang="en-US" dirty="0">
                <a:latin typeface="Times New Roman" pitchFamily="18" charset="0"/>
                <a:cs typeface="Times New Roman" pitchFamily="18" charset="0"/>
              </a:rPr>
              <a:t> solution </a:t>
            </a:r>
          </a:p>
          <a:p>
            <a:r>
              <a:rPr lang="en-US" dirty="0">
                <a:latin typeface="Times New Roman" pitchFamily="18" charset="0"/>
                <a:cs typeface="Times New Roman" pitchFamily="18" charset="0"/>
              </a:rPr>
              <a:t>Urea </a:t>
            </a:r>
          </a:p>
          <a:p>
            <a:r>
              <a:rPr lang="en-US" dirty="0">
                <a:latin typeface="Times New Roman" pitchFamily="18" charset="0"/>
                <a:cs typeface="Times New Roman" pitchFamily="18" charset="0"/>
              </a:rPr>
              <a:t>Physiologic saline solution</a:t>
            </a:r>
          </a:p>
          <a:p>
            <a:r>
              <a:rPr lang="en-US" dirty="0" err="1">
                <a:latin typeface="Times New Roman" pitchFamily="18" charset="0"/>
                <a:cs typeface="Times New Roman" pitchFamily="18" charset="0"/>
              </a:rPr>
              <a:t>Mtad</a:t>
            </a:r>
            <a:r>
              <a:rPr lang="en-US" dirty="0">
                <a:latin typeface="Times New Roman" pitchFamily="18" charset="0"/>
                <a:cs typeface="Times New Roman" pitchFamily="18" charset="0"/>
              </a:rPr>
              <a:t> </a:t>
            </a:r>
          </a:p>
          <a:p>
            <a:r>
              <a:rPr lang="en-US" dirty="0">
                <a:latin typeface="Times New Roman" pitchFamily="18" charset="0"/>
                <a:cs typeface="Times New Roman" pitchFamily="18" charset="0"/>
              </a:rPr>
              <a:t>ozone</a:t>
            </a:r>
          </a:p>
          <a:p>
            <a:r>
              <a:rPr lang="en-US" dirty="0">
                <a:latin typeface="Times New Roman" pitchFamily="18" charset="0"/>
                <a:cs typeface="Times New Roman" pitchFamily="18" charset="0"/>
              </a:rPr>
              <a:t>Combination of irrigants</a:t>
            </a:r>
          </a:p>
          <a:p>
            <a:r>
              <a:rPr lang="en-US" dirty="0">
                <a:latin typeface="Times New Roman" pitchFamily="18" charset="0"/>
                <a:cs typeface="Times New Roman" pitchFamily="18" charset="0"/>
              </a:rPr>
              <a:t>Selection of irrigants</a:t>
            </a:r>
          </a:p>
          <a:p>
            <a:r>
              <a:rPr lang="en-US" dirty="0">
                <a:latin typeface="Times New Roman" pitchFamily="18" charset="0"/>
                <a:cs typeface="Times New Roman" pitchFamily="18" charset="0"/>
              </a:rPr>
              <a:t>Methods of irrigation</a:t>
            </a:r>
            <a:endParaRPr lang="en-SG" dirty="0">
              <a:latin typeface="Times New Roman" pitchFamily="18" charset="0"/>
              <a:cs typeface="Times New Roman" pitchFamily="18" charset="0"/>
            </a:endParaRPr>
          </a:p>
          <a:p>
            <a:r>
              <a:rPr lang="en-US" dirty="0">
                <a:latin typeface="Times New Roman" pitchFamily="18" charset="0"/>
                <a:cs typeface="Times New Roman" pitchFamily="18" charset="0"/>
              </a:rPr>
              <a:t>Various delivery systems for irrigation</a:t>
            </a:r>
          </a:p>
          <a:p>
            <a:r>
              <a:rPr lang="en-US" dirty="0">
                <a:latin typeface="Times New Roman" pitchFamily="18" charset="0"/>
                <a:cs typeface="Times New Roman" pitchFamily="18" charset="0"/>
              </a:rPr>
              <a:t>Complications during irrigation</a:t>
            </a:r>
            <a:endParaRPr lang="en-SG" dirty="0">
              <a:latin typeface="Times New Roman" pitchFamily="18" charset="0"/>
              <a:cs typeface="Times New Roman" pitchFamily="18" charset="0"/>
            </a:endParaRPr>
          </a:p>
          <a:p>
            <a:endParaRPr lang="en-SG" dirty="0"/>
          </a:p>
          <a:p>
            <a:endParaRPr lang="en-US" dirty="0"/>
          </a:p>
          <a:p>
            <a:r>
              <a:rPr lang="en-US" dirty="0"/>
              <a:t> </a:t>
            </a:r>
            <a:endParaRPr lang="en-SG" dirty="0"/>
          </a:p>
          <a:p>
            <a:endParaRPr lang="en-US" b="1" dirty="0"/>
          </a:p>
          <a:p>
            <a:endParaRPr lang="en-SG" dirty="0"/>
          </a:p>
        </p:txBody>
      </p:sp>
    </p:spTree>
    <p:extLst>
      <p:ext uri="{BB962C8B-B14F-4D97-AF65-F5344CB8AC3E}">
        <p14:creationId xmlns:p14="http://schemas.microsoft.com/office/powerpoint/2010/main" val="39694474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8041440" cy="1442674"/>
          </a:xfrm>
        </p:spPr>
        <p:txBody>
          <a:bodyPr/>
          <a:lstStyle/>
          <a:p>
            <a:r>
              <a:rPr lang="en-US" dirty="0"/>
              <a:t>THANK YOU</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3" name="Content Placeholder 2"/>
          <p:cNvSpPr>
            <a:spLocks noGrp="1"/>
          </p:cNvSpPr>
          <p:nvPr>
            <p:ph idx="1"/>
          </p:nvPr>
        </p:nvSpPr>
        <p:spPr/>
        <p:txBody>
          <a:bodyPr>
            <a:normAutofit/>
          </a:bodyPr>
          <a:lstStyle/>
          <a:p>
            <a:r>
              <a:rPr lang="en-US" sz="2200" dirty="0">
                <a:latin typeface="Times New Roman" pitchFamily="18" charset="0"/>
                <a:cs typeface="Times New Roman" pitchFamily="18" charset="0"/>
              </a:rPr>
              <a:t>Selection of irrigants</a:t>
            </a:r>
          </a:p>
          <a:p>
            <a:r>
              <a:rPr lang="en-US" sz="2200" dirty="0">
                <a:latin typeface="Times New Roman" pitchFamily="18" charset="0"/>
                <a:cs typeface="Times New Roman" pitchFamily="18" charset="0"/>
              </a:rPr>
              <a:t>New modalities of irrigation</a:t>
            </a:r>
          </a:p>
          <a:p>
            <a:r>
              <a:rPr lang="en-US" sz="2200" dirty="0">
                <a:latin typeface="Times New Roman" pitchFamily="18" charset="0"/>
                <a:cs typeface="Times New Roman" pitchFamily="18" charset="0"/>
              </a:rPr>
              <a:t>Summary</a:t>
            </a:r>
            <a:endParaRPr lang="en-SG" sz="2200" dirty="0">
              <a:latin typeface="Times New Roman" pitchFamily="18" charset="0"/>
              <a:cs typeface="Times New Roman" pitchFamily="18" charset="0"/>
            </a:endParaRPr>
          </a:p>
          <a:p>
            <a:r>
              <a:rPr lang="en-US" sz="2200" dirty="0">
                <a:latin typeface="Times New Roman" pitchFamily="18" charset="0"/>
                <a:cs typeface="Times New Roman" pitchFamily="18" charset="0"/>
              </a:rPr>
              <a:t>Conclusion</a:t>
            </a:r>
            <a:endParaRPr lang="en-SG" sz="2200" dirty="0">
              <a:latin typeface="Times New Roman" pitchFamily="18" charset="0"/>
              <a:cs typeface="Times New Roman" pitchFamily="18" charset="0"/>
            </a:endParaRPr>
          </a:p>
          <a:p>
            <a:r>
              <a:rPr lang="en-US" sz="2400" dirty="0">
                <a:latin typeface="Times New Roman" pitchFamily="18" charset="0"/>
                <a:cs typeface="Times New Roman" pitchFamily="18" charset="0"/>
              </a:rPr>
              <a:t>References</a:t>
            </a:r>
            <a:endParaRPr lang="en-SG" sz="2400" dirty="0">
              <a:latin typeface="Times New Roman" pitchFamily="18" charset="0"/>
              <a:cs typeface="Times New Roman" pitchFamily="18" charset="0"/>
            </a:endParaRPr>
          </a:p>
        </p:txBody>
      </p:sp>
    </p:spTree>
    <p:extLst>
      <p:ext uri="{BB962C8B-B14F-4D97-AF65-F5344CB8AC3E}">
        <p14:creationId xmlns:p14="http://schemas.microsoft.com/office/powerpoint/2010/main" val="138247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4400" dirty="0"/>
              <a:t>INTRODUCTION</a:t>
            </a:r>
          </a:p>
        </p:txBody>
      </p:sp>
      <p:sp>
        <p:nvSpPr>
          <p:cNvPr id="3" name="Content Placeholder 2"/>
          <p:cNvSpPr>
            <a:spLocks noGrp="1"/>
          </p:cNvSpPr>
          <p:nvPr>
            <p:ph idx="1"/>
          </p:nvPr>
        </p:nvSpPr>
        <p:spPr/>
        <p:txBody>
          <a:bodyPr>
            <a:normAutofit/>
          </a:bodyPr>
          <a:lstStyle/>
          <a:p>
            <a:r>
              <a:rPr lang="en-IN" sz="2400" dirty="0"/>
              <a:t>The effectiveness of endodontic files, rotary instrumentation, irrigating solutions, and chelating agents to clean, shape, and disinfect root canals underpins the success, longevity, and reliability of modern endodontic treatments. </a:t>
            </a:r>
          </a:p>
          <a:p>
            <a:endParaRPr lang="en-IN" sz="2400" dirty="0"/>
          </a:p>
          <a:p>
            <a:r>
              <a:rPr lang="en-IN" sz="2400" dirty="0"/>
              <a:t>The role of microorganisms in the development and perpetuation of pulp and periapical diseases has clearly been demonstrated in animal models and human studies.</a:t>
            </a:r>
          </a:p>
        </p:txBody>
      </p:sp>
    </p:spTree>
    <p:extLst>
      <p:ext uri="{BB962C8B-B14F-4D97-AF65-F5344CB8AC3E}">
        <p14:creationId xmlns:p14="http://schemas.microsoft.com/office/powerpoint/2010/main" val="3479377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sz="2400" dirty="0"/>
          </a:p>
        </p:txBody>
      </p:sp>
      <p:sp>
        <p:nvSpPr>
          <p:cNvPr id="3" name="Content Placeholder 2"/>
          <p:cNvSpPr>
            <a:spLocks noGrp="1"/>
          </p:cNvSpPr>
          <p:nvPr>
            <p:ph idx="1"/>
          </p:nvPr>
        </p:nvSpPr>
        <p:spPr/>
        <p:txBody>
          <a:bodyPr>
            <a:normAutofit/>
          </a:bodyPr>
          <a:lstStyle/>
          <a:p>
            <a:r>
              <a:rPr lang="en-IN" sz="2400" dirty="0"/>
              <a:t>Elimination of microorganisms from infected root canals is a complicated task. The chances of a favourable outcome with root canal treatment are significantly higher if infection is eradicated effectively before the root canal system is </a:t>
            </a:r>
            <a:r>
              <a:rPr lang="en-IN" sz="2400" dirty="0" err="1"/>
              <a:t>obturated</a:t>
            </a:r>
            <a:r>
              <a:rPr lang="en-IN" sz="2400" dirty="0"/>
              <a:t>.</a:t>
            </a:r>
          </a:p>
          <a:p>
            <a:endParaRPr lang="en-IN" sz="2400" dirty="0"/>
          </a:p>
          <a:p>
            <a:r>
              <a:rPr lang="en-IN" sz="2400" dirty="0"/>
              <a:t>However, if microorganisms persist at the time of obturation, or if they penetrate into the canal after obturation, there is a high risk of treatment failure.</a:t>
            </a:r>
          </a:p>
        </p:txBody>
      </p:sp>
    </p:spTree>
    <p:extLst>
      <p:ext uri="{BB962C8B-B14F-4D97-AF65-F5344CB8AC3E}">
        <p14:creationId xmlns:p14="http://schemas.microsoft.com/office/powerpoint/2010/main" val="3810797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sz="2400" dirty="0"/>
          </a:p>
        </p:txBody>
      </p:sp>
      <p:sp>
        <p:nvSpPr>
          <p:cNvPr id="3" name="Content Placeholder 2"/>
          <p:cNvSpPr>
            <a:spLocks noGrp="1"/>
          </p:cNvSpPr>
          <p:nvPr>
            <p:ph idx="1"/>
          </p:nvPr>
        </p:nvSpPr>
        <p:spPr/>
        <p:txBody>
          <a:bodyPr>
            <a:normAutofit/>
          </a:bodyPr>
          <a:lstStyle/>
          <a:p>
            <a:r>
              <a:rPr lang="en-IN" sz="2400" dirty="0"/>
              <a:t>Numerous measures have been described to reduce the number of microorganisms in the root canal system, including the use of various instrumentation techniques, irrigation regimens, and </a:t>
            </a:r>
            <a:r>
              <a:rPr lang="en-IN" sz="2400" dirty="0" err="1"/>
              <a:t>intracanal</a:t>
            </a:r>
            <a:r>
              <a:rPr lang="en-IN" sz="2400" dirty="0"/>
              <a:t> medicaments. </a:t>
            </a:r>
          </a:p>
          <a:p>
            <a:endParaRPr lang="en-IN" sz="2400" dirty="0"/>
          </a:p>
          <a:p>
            <a:r>
              <a:rPr lang="en-IN" sz="2400" dirty="0"/>
              <a:t>The use of chemical agents during instrumentation to completely clean all aspects of the root canal system is central to successful endodontic treatment . </a:t>
            </a:r>
          </a:p>
        </p:txBody>
      </p:sp>
    </p:spTree>
    <p:extLst>
      <p:ext uri="{BB962C8B-B14F-4D97-AF65-F5344CB8AC3E}">
        <p14:creationId xmlns:p14="http://schemas.microsoft.com/office/powerpoint/2010/main" val="158386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sz="2400"/>
          </a:p>
        </p:txBody>
      </p:sp>
      <p:sp>
        <p:nvSpPr>
          <p:cNvPr id="3" name="Content Placeholder 2"/>
          <p:cNvSpPr>
            <a:spLocks noGrp="1"/>
          </p:cNvSpPr>
          <p:nvPr>
            <p:ph idx="1"/>
          </p:nvPr>
        </p:nvSpPr>
        <p:spPr/>
        <p:txBody>
          <a:bodyPr>
            <a:normAutofit/>
          </a:bodyPr>
          <a:lstStyle/>
          <a:p>
            <a:r>
              <a:rPr lang="en-IN" sz="2400" dirty="0"/>
              <a:t>Irrigation is complementary to instrumentation in facilitating the removal of pulp tissue and/or microorganisms. </a:t>
            </a:r>
          </a:p>
          <a:p>
            <a:endParaRPr lang="en-IN" sz="2400" dirty="0"/>
          </a:p>
          <a:p>
            <a:r>
              <a:rPr lang="en-IN" sz="2400" dirty="0"/>
              <a:t>Irrigation dynamics plays an important role; the effectiveness of irrigation depends on the working mechanism(s) of the irrigant and the ability to bring the irrigant in contact with the microorganisms and tissue debris in the root canal.</a:t>
            </a:r>
          </a:p>
          <a:p>
            <a:endParaRPr lang="en-IN" sz="2400" dirty="0"/>
          </a:p>
        </p:txBody>
      </p:sp>
    </p:spTree>
    <p:extLst>
      <p:ext uri="{BB962C8B-B14F-4D97-AF65-F5344CB8AC3E}">
        <p14:creationId xmlns:p14="http://schemas.microsoft.com/office/powerpoint/2010/main" val="110048285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497</TotalTime>
  <Words>2561</Words>
  <Application>Microsoft Office PowerPoint</Application>
  <PresentationFormat>On-screen Show (4:3)</PresentationFormat>
  <Paragraphs>244</Paragraphs>
  <Slides>40</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Book Antiqua</vt:lpstr>
      <vt:lpstr>Calibri</vt:lpstr>
      <vt:lpstr>Cambria</vt:lpstr>
      <vt:lpstr>Rage Italic</vt:lpstr>
      <vt:lpstr>Times New Roman</vt:lpstr>
      <vt:lpstr>Sketchbook</vt:lpstr>
      <vt:lpstr>PowerPoint Presentation</vt:lpstr>
      <vt:lpstr>Specific learning Objectives </vt:lpstr>
      <vt:lpstr>   Contents</vt:lpstr>
      <vt:lpstr>PowerPoint Presentation</vt:lpstr>
      <vt:lpstr>PowerPoint Presentation</vt:lpstr>
      <vt:lpstr>INTRODUCTION</vt:lpstr>
      <vt:lpstr>PowerPoint Presentation</vt:lpstr>
      <vt:lpstr>PowerPoint Presentation</vt:lpstr>
      <vt:lpstr>PowerPoint Presentation</vt:lpstr>
      <vt:lpstr>GOALS OF IRRIGATION</vt:lpstr>
      <vt:lpstr>GOALS OF IRRIGATION</vt:lpstr>
      <vt:lpstr> Ideal Requirement of Root Canal Irrigants</vt:lpstr>
      <vt:lpstr> Ideal Requirement of Root Canal Irrigants</vt:lpstr>
      <vt:lpstr>Classification </vt:lpstr>
      <vt:lpstr>Classification</vt:lpstr>
      <vt:lpstr>Classification</vt:lpstr>
      <vt:lpstr>Classification</vt:lpstr>
      <vt:lpstr>Classification</vt:lpstr>
      <vt:lpstr> INDIVIDUAL IRRIGANTS</vt:lpstr>
      <vt:lpstr>Sodium hypochlorite</vt:lpstr>
      <vt:lpstr>PowerPoint Presentation</vt:lpstr>
      <vt:lpstr>Mechanism of action</vt:lpstr>
      <vt:lpstr>PowerPoint Presentation</vt:lpstr>
      <vt:lpstr>CONCENTRATION OF NAOCL</vt:lpstr>
      <vt:lpstr>Root Canal Irrigants, JOE — Volume 32, Number 5, May 2006</vt:lpstr>
      <vt:lpstr>PowerPoint Presentation</vt:lpstr>
      <vt:lpstr>PowerPoint Presentation</vt:lpstr>
      <vt:lpstr>Smear layer</vt:lpstr>
      <vt:lpstr>PowerPoint Presentation</vt:lpstr>
      <vt:lpstr>Efficacy</vt:lpstr>
      <vt:lpstr>PowerPoint Presentation</vt:lpstr>
      <vt:lpstr>ph</vt:lpstr>
      <vt:lpstr>PowerPoint Presentation</vt:lpstr>
      <vt:lpstr>Temperature</vt:lpstr>
      <vt:lpstr>PowerPoint Presentation</vt:lpstr>
      <vt:lpstr>Ultrasonic activation</vt:lpstr>
      <vt:lpstr>TAKE HOME MESSEGE  </vt:lpstr>
      <vt:lpstr>Questions 1. Mechanism of action of sodium hypochlorite. 2. Write ideal requirements of root canal irrigants. 3. Give classification of root canal irrigants.</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IRRIGANTS AND IRRIGATION</dc:title>
  <dc:creator>Shraddha Nahar</dc:creator>
  <cp:lastModifiedBy>Monika Vidhani</cp:lastModifiedBy>
  <cp:revision>19</cp:revision>
  <dcterms:created xsi:type="dcterms:W3CDTF">2020-05-18T15:35:13Z</dcterms:created>
  <dcterms:modified xsi:type="dcterms:W3CDTF">2023-04-18T10:29:53Z</dcterms:modified>
</cp:coreProperties>
</file>